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69" r:id="rId3"/>
    <p:sldId id="270" r:id="rId4"/>
    <p:sldId id="260" r:id="rId5"/>
    <p:sldId id="275" r:id="rId6"/>
    <p:sldId id="276" r:id="rId7"/>
    <p:sldId id="277" r:id="rId8"/>
    <p:sldId id="278" r:id="rId9"/>
    <p:sldId id="279" r:id="rId10"/>
    <p:sldId id="280" r:id="rId11"/>
    <p:sldId id="281" r:id="rId12"/>
    <p:sldId id="267" r:id="rId13"/>
    <p:sldId id="268" r:id="rId14"/>
    <p:sldId id="271" r:id="rId15"/>
    <p:sldId id="265"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244CA-F64D-4901-953B-B2CAFDD86BE7}" type="doc">
      <dgm:prSet loTypeId="urn:microsoft.com/office/officeart/2005/8/layout/hProcess9" loCatId="process" qsTypeId="urn:microsoft.com/office/officeart/2005/8/quickstyle/simple1" qsCatId="simple" csTypeId="urn:microsoft.com/office/officeart/2005/8/colors/accent1_2" csCatId="accent1" phldr="1"/>
      <dgm:spPr/>
    </dgm:pt>
    <dgm:pt modelId="{57381451-A629-4AE6-B2D7-283C52ABEE7F}">
      <dgm:prSet phldrT="[Text]" custT="1"/>
      <dgm:spPr/>
      <dgm:t>
        <a:bodyPr/>
        <a:lstStyle/>
        <a:p>
          <a:r>
            <a:rPr lang="en-US" sz="2000" dirty="0" smtClean="0"/>
            <a:t>Is it legal?</a:t>
          </a:r>
        </a:p>
        <a:p>
          <a:r>
            <a:rPr lang="en-US" sz="500" dirty="0" smtClean="0"/>
            <a:t>______________________</a:t>
          </a:r>
        </a:p>
        <a:p>
          <a:endParaRPr lang="en-US" sz="500" dirty="0" smtClean="0"/>
        </a:p>
        <a:p>
          <a:r>
            <a:rPr lang="en-US" sz="1200" dirty="0" smtClean="0">
              <a:solidFill>
                <a:schemeClr val="bg1"/>
              </a:solidFill>
            </a:rPr>
            <a:t>(Does it violate state law, or a city/ county Ordinance?) </a:t>
          </a:r>
          <a:endParaRPr lang="en-US" sz="1200" dirty="0">
            <a:solidFill>
              <a:schemeClr val="bg1"/>
            </a:solidFill>
          </a:endParaRPr>
        </a:p>
      </dgm:t>
    </dgm:pt>
    <dgm:pt modelId="{25779DC7-6AB2-4D94-887B-5667E2473C7D}" type="parTrans" cxnId="{A6C3B928-529F-4BDC-AC91-3ED832CB39E8}">
      <dgm:prSet/>
      <dgm:spPr/>
      <dgm:t>
        <a:bodyPr/>
        <a:lstStyle/>
        <a:p>
          <a:endParaRPr lang="en-US"/>
        </a:p>
      </dgm:t>
    </dgm:pt>
    <dgm:pt modelId="{B6B355B9-2347-4D3B-95BA-F12F722F2353}" type="sibTrans" cxnId="{A6C3B928-529F-4BDC-AC91-3ED832CB39E8}">
      <dgm:prSet/>
      <dgm:spPr/>
      <dgm:t>
        <a:bodyPr/>
        <a:lstStyle/>
        <a:p>
          <a:endParaRPr lang="en-US"/>
        </a:p>
      </dgm:t>
    </dgm:pt>
    <dgm:pt modelId="{26B5DD87-52DD-4AB3-B966-11B14ABF3C8D}">
      <dgm:prSet phldrT="[Text]" custT="1"/>
      <dgm:spPr/>
      <dgm:t>
        <a:bodyPr/>
        <a:lstStyle/>
        <a:p>
          <a:r>
            <a:rPr lang="en-US" sz="1800" dirty="0" smtClean="0"/>
            <a:t>Does it comply with the Code of Ethics? </a:t>
          </a:r>
        </a:p>
        <a:p>
          <a:r>
            <a:rPr lang="en-US" sz="500" dirty="0" smtClean="0">
              <a:solidFill>
                <a:schemeClr val="bg1"/>
              </a:solidFill>
            </a:rPr>
            <a:t>_________________________</a:t>
          </a:r>
        </a:p>
        <a:p>
          <a:endParaRPr lang="en-US" sz="500" dirty="0" smtClean="0">
            <a:solidFill>
              <a:schemeClr val="bg1"/>
            </a:solidFill>
          </a:endParaRPr>
        </a:p>
        <a:p>
          <a:r>
            <a:rPr lang="en-US" sz="1200" dirty="0" smtClean="0">
              <a:solidFill>
                <a:schemeClr val="bg1"/>
              </a:solidFill>
            </a:rPr>
            <a:t>(COE staff can assist you with this determination)</a:t>
          </a:r>
          <a:endParaRPr lang="en-US" sz="1200" dirty="0">
            <a:solidFill>
              <a:schemeClr val="bg1"/>
            </a:solidFill>
          </a:endParaRPr>
        </a:p>
      </dgm:t>
    </dgm:pt>
    <dgm:pt modelId="{D1753639-EC9C-4648-919D-EF35BC9F6613}" type="parTrans" cxnId="{41CE24B6-487D-4BA8-ABD4-8DC794C05F48}">
      <dgm:prSet/>
      <dgm:spPr/>
      <dgm:t>
        <a:bodyPr/>
        <a:lstStyle/>
        <a:p>
          <a:endParaRPr lang="en-US"/>
        </a:p>
      </dgm:t>
    </dgm:pt>
    <dgm:pt modelId="{02539F4A-F476-4593-BCC4-2CB1DF6C163C}" type="sibTrans" cxnId="{41CE24B6-487D-4BA8-ABD4-8DC794C05F48}">
      <dgm:prSet/>
      <dgm:spPr/>
      <dgm:t>
        <a:bodyPr/>
        <a:lstStyle/>
        <a:p>
          <a:endParaRPr lang="en-US"/>
        </a:p>
      </dgm:t>
    </dgm:pt>
    <dgm:pt modelId="{6398F833-1389-475A-A4C5-E16E89C79FA8}">
      <dgm:prSet custT="1"/>
      <dgm:spPr/>
      <dgm:t>
        <a:bodyPr/>
        <a:lstStyle/>
        <a:p>
          <a:r>
            <a:rPr lang="en-US" sz="1600" dirty="0" smtClean="0"/>
            <a:t>Could this create problems for your public entity or the people you serve? </a:t>
          </a:r>
        </a:p>
        <a:p>
          <a:r>
            <a:rPr lang="en-US" sz="500" dirty="0" smtClean="0">
              <a:solidFill>
                <a:schemeClr val="bg1"/>
              </a:solidFill>
            </a:rPr>
            <a:t>________________________</a:t>
          </a:r>
        </a:p>
        <a:p>
          <a:endParaRPr lang="en-US" sz="500" dirty="0" smtClean="0">
            <a:solidFill>
              <a:schemeClr val="bg1"/>
            </a:solidFill>
          </a:endParaRPr>
        </a:p>
        <a:p>
          <a:r>
            <a:rPr lang="en-US" sz="1200" dirty="0" smtClean="0">
              <a:solidFill>
                <a:schemeClr val="bg1"/>
              </a:solidFill>
            </a:rPr>
            <a:t>(Good Government Standard) </a:t>
          </a:r>
          <a:endParaRPr lang="en-US" sz="1200" dirty="0">
            <a:solidFill>
              <a:schemeClr val="bg1"/>
            </a:solidFill>
          </a:endParaRPr>
        </a:p>
      </dgm:t>
    </dgm:pt>
    <dgm:pt modelId="{85C0BDE7-783F-4833-80DD-5FF561C166DB}" type="sibTrans" cxnId="{8E1C9A8C-161C-41FF-A1B3-98F14550BF3F}">
      <dgm:prSet/>
      <dgm:spPr/>
      <dgm:t>
        <a:bodyPr/>
        <a:lstStyle/>
        <a:p>
          <a:endParaRPr lang="en-US"/>
        </a:p>
      </dgm:t>
    </dgm:pt>
    <dgm:pt modelId="{03D70C90-8089-4424-84FC-DD0746CAF34C}" type="parTrans" cxnId="{8E1C9A8C-161C-41FF-A1B3-98F14550BF3F}">
      <dgm:prSet/>
      <dgm:spPr/>
      <dgm:t>
        <a:bodyPr/>
        <a:lstStyle/>
        <a:p>
          <a:endParaRPr lang="en-US"/>
        </a:p>
      </dgm:t>
    </dgm:pt>
    <dgm:pt modelId="{9DA8F518-8657-4D6E-8467-D6398C55CBA7}">
      <dgm:prSet phldrT="[Text]" custT="1"/>
      <dgm:spPr/>
      <dgm:t>
        <a:bodyPr/>
        <a:lstStyle/>
        <a:p>
          <a:r>
            <a:rPr lang="en-US" sz="1800" dirty="0" smtClean="0"/>
            <a:t>Does it comply with city/county policy? </a:t>
          </a:r>
        </a:p>
        <a:p>
          <a:r>
            <a:rPr lang="en-US" sz="500" dirty="0" smtClean="0">
              <a:solidFill>
                <a:schemeClr val="bg1"/>
              </a:solidFill>
            </a:rPr>
            <a:t>_________________________</a:t>
          </a:r>
        </a:p>
        <a:p>
          <a:endParaRPr lang="en-US" sz="500" dirty="0" smtClean="0">
            <a:solidFill>
              <a:schemeClr val="bg1"/>
            </a:solidFill>
          </a:endParaRPr>
        </a:p>
        <a:p>
          <a:r>
            <a:rPr lang="en-US" sz="1400" dirty="0" smtClean="0">
              <a:solidFill>
                <a:schemeClr val="bg1"/>
              </a:solidFill>
            </a:rPr>
            <a:t>(</a:t>
          </a:r>
          <a:r>
            <a:rPr lang="en-US" sz="1200" dirty="0" smtClean="0">
              <a:solidFill>
                <a:schemeClr val="bg1"/>
              </a:solidFill>
            </a:rPr>
            <a:t>The Code may not prohibit it, but city/county policy may)</a:t>
          </a:r>
          <a:endParaRPr lang="en-US" sz="1200" dirty="0">
            <a:solidFill>
              <a:schemeClr val="bg1"/>
            </a:solidFill>
          </a:endParaRPr>
        </a:p>
      </dgm:t>
    </dgm:pt>
    <dgm:pt modelId="{7399C71F-5925-42E3-B8B2-EA9F92CE32A5}" type="sibTrans" cxnId="{46C9A10A-D779-42AA-9545-62BA008EBCD0}">
      <dgm:prSet/>
      <dgm:spPr/>
      <dgm:t>
        <a:bodyPr/>
        <a:lstStyle/>
        <a:p>
          <a:endParaRPr lang="en-US"/>
        </a:p>
      </dgm:t>
    </dgm:pt>
    <dgm:pt modelId="{3F63A264-0D28-41CD-9140-61CBFEC17CBF}" type="parTrans" cxnId="{46C9A10A-D779-42AA-9545-62BA008EBCD0}">
      <dgm:prSet/>
      <dgm:spPr/>
      <dgm:t>
        <a:bodyPr/>
        <a:lstStyle/>
        <a:p>
          <a:endParaRPr lang="en-US"/>
        </a:p>
      </dgm:t>
    </dgm:pt>
    <dgm:pt modelId="{294A9490-853E-498C-B5A2-F333A2A240F1}" type="pres">
      <dgm:prSet presAssocID="{9EC244CA-F64D-4901-953B-B2CAFDD86BE7}" presName="CompostProcess" presStyleCnt="0">
        <dgm:presLayoutVars>
          <dgm:dir/>
          <dgm:resizeHandles val="exact"/>
        </dgm:presLayoutVars>
      </dgm:prSet>
      <dgm:spPr/>
    </dgm:pt>
    <dgm:pt modelId="{74CFB4E4-7104-4FA0-9653-B336BF014BEB}" type="pres">
      <dgm:prSet presAssocID="{9EC244CA-F64D-4901-953B-B2CAFDD86BE7}" presName="arrow" presStyleLbl="bgShp" presStyleIdx="0" presStyleCnt="1" custLinFactNeighborX="2070"/>
      <dgm:spPr/>
    </dgm:pt>
    <dgm:pt modelId="{90C2E3E9-D3D8-4E78-8200-CC1A5B88CD34}" type="pres">
      <dgm:prSet presAssocID="{9EC244CA-F64D-4901-953B-B2CAFDD86BE7}" presName="linearProcess" presStyleCnt="0"/>
      <dgm:spPr/>
    </dgm:pt>
    <dgm:pt modelId="{10F9FE78-A2B2-4025-B23B-30C2EDF32772}" type="pres">
      <dgm:prSet presAssocID="{57381451-A629-4AE6-B2D7-283C52ABEE7F}" presName="textNode" presStyleLbl="node1" presStyleIdx="0" presStyleCnt="4">
        <dgm:presLayoutVars>
          <dgm:bulletEnabled val="1"/>
        </dgm:presLayoutVars>
      </dgm:prSet>
      <dgm:spPr/>
      <dgm:t>
        <a:bodyPr/>
        <a:lstStyle/>
        <a:p>
          <a:endParaRPr lang="en-US"/>
        </a:p>
      </dgm:t>
    </dgm:pt>
    <dgm:pt modelId="{5ED7F02E-ED80-42EA-9DD8-B3C08372DABF}" type="pres">
      <dgm:prSet presAssocID="{B6B355B9-2347-4D3B-95BA-F12F722F2353}" presName="sibTrans" presStyleCnt="0"/>
      <dgm:spPr/>
    </dgm:pt>
    <dgm:pt modelId="{02A1E84B-904D-436F-AE3A-1E5C87FEE35E}" type="pres">
      <dgm:prSet presAssocID="{26B5DD87-52DD-4AB3-B966-11B14ABF3C8D}" presName="textNode" presStyleLbl="node1" presStyleIdx="1" presStyleCnt="4">
        <dgm:presLayoutVars>
          <dgm:bulletEnabled val="1"/>
        </dgm:presLayoutVars>
      </dgm:prSet>
      <dgm:spPr/>
      <dgm:t>
        <a:bodyPr/>
        <a:lstStyle/>
        <a:p>
          <a:endParaRPr lang="en-US"/>
        </a:p>
      </dgm:t>
    </dgm:pt>
    <dgm:pt modelId="{2F74C193-99C1-4C71-A88F-22C517FD86B9}" type="pres">
      <dgm:prSet presAssocID="{02539F4A-F476-4593-BCC4-2CB1DF6C163C}" presName="sibTrans" presStyleCnt="0"/>
      <dgm:spPr/>
    </dgm:pt>
    <dgm:pt modelId="{812B7810-D7C8-45DA-9C70-5499E2608D0C}" type="pres">
      <dgm:prSet presAssocID="{9DA8F518-8657-4D6E-8467-D6398C55CBA7}" presName="textNode" presStyleLbl="node1" presStyleIdx="2" presStyleCnt="4">
        <dgm:presLayoutVars>
          <dgm:bulletEnabled val="1"/>
        </dgm:presLayoutVars>
      </dgm:prSet>
      <dgm:spPr/>
      <dgm:t>
        <a:bodyPr/>
        <a:lstStyle/>
        <a:p>
          <a:endParaRPr lang="en-US"/>
        </a:p>
      </dgm:t>
    </dgm:pt>
    <dgm:pt modelId="{C2C306D2-C757-4053-B258-E87D890AEF29}" type="pres">
      <dgm:prSet presAssocID="{7399C71F-5925-42E3-B8B2-EA9F92CE32A5}" presName="sibTrans" presStyleCnt="0"/>
      <dgm:spPr/>
    </dgm:pt>
    <dgm:pt modelId="{A406417C-E2F1-4A7D-B642-B20C64B085BF}" type="pres">
      <dgm:prSet presAssocID="{6398F833-1389-475A-A4C5-E16E89C79FA8}" presName="textNode" presStyleLbl="node1" presStyleIdx="3" presStyleCnt="4">
        <dgm:presLayoutVars>
          <dgm:bulletEnabled val="1"/>
        </dgm:presLayoutVars>
      </dgm:prSet>
      <dgm:spPr/>
      <dgm:t>
        <a:bodyPr/>
        <a:lstStyle/>
        <a:p>
          <a:endParaRPr lang="en-US"/>
        </a:p>
      </dgm:t>
    </dgm:pt>
  </dgm:ptLst>
  <dgm:cxnLst>
    <dgm:cxn modelId="{7B1F0DA0-B499-4FE0-B8AE-FF0E3C8C5BA1}" type="presOf" srcId="{9DA8F518-8657-4D6E-8467-D6398C55CBA7}" destId="{812B7810-D7C8-45DA-9C70-5499E2608D0C}" srcOrd="0" destOrd="0" presId="urn:microsoft.com/office/officeart/2005/8/layout/hProcess9"/>
    <dgm:cxn modelId="{8E1C9A8C-161C-41FF-A1B3-98F14550BF3F}" srcId="{9EC244CA-F64D-4901-953B-B2CAFDD86BE7}" destId="{6398F833-1389-475A-A4C5-E16E89C79FA8}" srcOrd="3" destOrd="0" parTransId="{03D70C90-8089-4424-84FC-DD0746CAF34C}" sibTransId="{85C0BDE7-783F-4833-80DD-5FF561C166DB}"/>
    <dgm:cxn modelId="{46C9A10A-D779-42AA-9545-62BA008EBCD0}" srcId="{9EC244CA-F64D-4901-953B-B2CAFDD86BE7}" destId="{9DA8F518-8657-4D6E-8467-D6398C55CBA7}" srcOrd="2" destOrd="0" parTransId="{3F63A264-0D28-41CD-9140-61CBFEC17CBF}" sibTransId="{7399C71F-5925-42E3-B8B2-EA9F92CE32A5}"/>
    <dgm:cxn modelId="{C67C1B82-8DDA-4D9B-91A6-576132285FD7}" type="presOf" srcId="{26B5DD87-52DD-4AB3-B966-11B14ABF3C8D}" destId="{02A1E84B-904D-436F-AE3A-1E5C87FEE35E}" srcOrd="0" destOrd="0" presId="urn:microsoft.com/office/officeart/2005/8/layout/hProcess9"/>
    <dgm:cxn modelId="{A83AA480-E3F2-426E-826A-CF311315DCF3}" type="presOf" srcId="{9EC244CA-F64D-4901-953B-B2CAFDD86BE7}" destId="{294A9490-853E-498C-B5A2-F333A2A240F1}" srcOrd="0" destOrd="0" presId="urn:microsoft.com/office/officeart/2005/8/layout/hProcess9"/>
    <dgm:cxn modelId="{A6C3B928-529F-4BDC-AC91-3ED832CB39E8}" srcId="{9EC244CA-F64D-4901-953B-B2CAFDD86BE7}" destId="{57381451-A629-4AE6-B2D7-283C52ABEE7F}" srcOrd="0" destOrd="0" parTransId="{25779DC7-6AB2-4D94-887B-5667E2473C7D}" sibTransId="{B6B355B9-2347-4D3B-95BA-F12F722F2353}"/>
    <dgm:cxn modelId="{47AAA9D0-D76A-4B6F-A33C-E9A9BC3E783F}" type="presOf" srcId="{6398F833-1389-475A-A4C5-E16E89C79FA8}" destId="{A406417C-E2F1-4A7D-B642-B20C64B085BF}" srcOrd="0" destOrd="0" presId="urn:microsoft.com/office/officeart/2005/8/layout/hProcess9"/>
    <dgm:cxn modelId="{41CE24B6-487D-4BA8-ABD4-8DC794C05F48}" srcId="{9EC244CA-F64D-4901-953B-B2CAFDD86BE7}" destId="{26B5DD87-52DD-4AB3-B966-11B14ABF3C8D}" srcOrd="1" destOrd="0" parTransId="{D1753639-EC9C-4648-919D-EF35BC9F6613}" sibTransId="{02539F4A-F476-4593-BCC4-2CB1DF6C163C}"/>
    <dgm:cxn modelId="{A9FE5B50-C88D-452E-AA72-EB1C918E232B}" type="presOf" srcId="{57381451-A629-4AE6-B2D7-283C52ABEE7F}" destId="{10F9FE78-A2B2-4025-B23B-30C2EDF32772}" srcOrd="0" destOrd="0" presId="urn:microsoft.com/office/officeart/2005/8/layout/hProcess9"/>
    <dgm:cxn modelId="{7F2F2577-3CD3-4E9F-800D-916E44A9CAC9}" type="presParOf" srcId="{294A9490-853E-498C-B5A2-F333A2A240F1}" destId="{74CFB4E4-7104-4FA0-9653-B336BF014BEB}" srcOrd="0" destOrd="0" presId="urn:microsoft.com/office/officeart/2005/8/layout/hProcess9"/>
    <dgm:cxn modelId="{E73A593F-377F-4FDD-842F-E884F4E69A02}" type="presParOf" srcId="{294A9490-853E-498C-B5A2-F333A2A240F1}" destId="{90C2E3E9-D3D8-4E78-8200-CC1A5B88CD34}" srcOrd="1" destOrd="0" presId="urn:microsoft.com/office/officeart/2005/8/layout/hProcess9"/>
    <dgm:cxn modelId="{138D9645-589B-4DBB-A64B-9B5E4D92779A}" type="presParOf" srcId="{90C2E3E9-D3D8-4E78-8200-CC1A5B88CD34}" destId="{10F9FE78-A2B2-4025-B23B-30C2EDF32772}" srcOrd="0" destOrd="0" presId="urn:microsoft.com/office/officeart/2005/8/layout/hProcess9"/>
    <dgm:cxn modelId="{9D9B14D2-0C65-45D0-9333-304B09C28C8B}" type="presParOf" srcId="{90C2E3E9-D3D8-4E78-8200-CC1A5B88CD34}" destId="{5ED7F02E-ED80-42EA-9DD8-B3C08372DABF}" srcOrd="1" destOrd="0" presId="urn:microsoft.com/office/officeart/2005/8/layout/hProcess9"/>
    <dgm:cxn modelId="{D8F0398B-7608-40AA-83C6-E0F5CC5C88CC}" type="presParOf" srcId="{90C2E3E9-D3D8-4E78-8200-CC1A5B88CD34}" destId="{02A1E84B-904D-436F-AE3A-1E5C87FEE35E}" srcOrd="2" destOrd="0" presId="urn:microsoft.com/office/officeart/2005/8/layout/hProcess9"/>
    <dgm:cxn modelId="{03A84302-259B-4C4E-81BE-6F0BFB7A642A}" type="presParOf" srcId="{90C2E3E9-D3D8-4E78-8200-CC1A5B88CD34}" destId="{2F74C193-99C1-4C71-A88F-22C517FD86B9}" srcOrd="3" destOrd="0" presId="urn:microsoft.com/office/officeart/2005/8/layout/hProcess9"/>
    <dgm:cxn modelId="{84A0A558-ADE3-49F9-B2F2-012D71DEE1F7}" type="presParOf" srcId="{90C2E3E9-D3D8-4E78-8200-CC1A5B88CD34}" destId="{812B7810-D7C8-45DA-9C70-5499E2608D0C}" srcOrd="4" destOrd="0" presId="urn:microsoft.com/office/officeart/2005/8/layout/hProcess9"/>
    <dgm:cxn modelId="{FA609D5F-D595-44F4-B96D-F6EB8657FFD7}" type="presParOf" srcId="{90C2E3E9-D3D8-4E78-8200-CC1A5B88CD34}" destId="{C2C306D2-C757-4053-B258-E87D890AEF29}" srcOrd="5" destOrd="0" presId="urn:microsoft.com/office/officeart/2005/8/layout/hProcess9"/>
    <dgm:cxn modelId="{0F0BBDBD-8B8E-434B-A7F0-A5D01CD48403}" type="presParOf" srcId="{90C2E3E9-D3D8-4E78-8200-CC1A5B88CD34}" destId="{A406417C-E2F1-4A7D-B642-B20C64B085B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FB4E4-7104-4FA0-9653-B336BF014BEB}">
      <dsp:nvSpPr>
        <dsp:cNvPr id="0" name=""/>
        <dsp:cNvSpPr/>
      </dsp:nvSpPr>
      <dsp:spPr>
        <a:xfrm>
          <a:off x="7620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9FE78-A2B2-4025-B23B-30C2EDF32772}">
      <dsp:nvSpPr>
        <dsp:cNvPr id="0" name=""/>
        <dsp:cNvSpPr/>
      </dsp:nvSpPr>
      <dsp:spPr>
        <a:xfrm>
          <a:off x="2812"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Is it legal?</a:t>
          </a:r>
        </a:p>
        <a:p>
          <a:pPr lvl="0" algn="ctr" defTabSz="889000">
            <a:lnSpc>
              <a:spcPct val="90000"/>
            </a:lnSpc>
            <a:spcBef>
              <a:spcPct val="0"/>
            </a:spcBef>
            <a:spcAft>
              <a:spcPct val="35000"/>
            </a:spcAft>
          </a:pPr>
          <a:r>
            <a:rPr lang="en-US" sz="500" kern="1200" dirty="0" smtClean="0"/>
            <a:t>______________________</a:t>
          </a:r>
        </a:p>
        <a:p>
          <a:pPr lvl="0" algn="ctr" defTabSz="889000">
            <a:lnSpc>
              <a:spcPct val="90000"/>
            </a:lnSpc>
            <a:spcBef>
              <a:spcPct val="0"/>
            </a:spcBef>
            <a:spcAft>
              <a:spcPct val="35000"/>
            </a:spcAft>
          </a:pPr>
          <a:endParaRPr lang="en-US" sz="500" kern="1200" dirty="0" smtClean="0"/>
        </a:p>
        <a:p>
          <a:pPr lvl="0" algn="ctr" defTabSz="889000">
            <a:lnSpc>
              <a:spcPct val="90000"/>
            </a:lnSpc>
            <a:spcBef>
              <a:spcPct val="0"/>
            </a:spcBef>
            <a:spcAft>
              <a:spcPct val="35000"/>
            </a:spcAft>
          </a:pPr>
          <a:r>
            <a:rPr lang="en-US" sz="1200" kern="1200" dirty="0" smtClean="0">
              <a:solidFill>
                <a:schemeClr val="bg1"/>
              </a:solidFill>
            </a:rPr>
            <a:t>(Does it violate state law, or a city/ county Ordinance?) </a:t>
          </a:r>
          <a:endParaRPr lang="en-US" sz="1200" kern="1200" dirty="0">
            <a:solidFill>
              <a:schemeClr val="bg1"/>
            </a:solidFill>
          </a:endParaRPr>
        </a:p>
      </dsp:txBody>
      <dsp:txXfrm>
        <a:off x="2812" y="1357788"/>
        <a:ext cx="1827549" cy="1810385"/>
      </dsp:txXfrm>
    </dsp:sp>
    <dsp:sp modelId="{02A1E84B-904D-436F-AE3A-1E5C87FEE35E}">
      <dsp:nvSpPr>
        <dsp:cNvPr id="0" name=""/>
        <dsp:cNvSpPr/>
      </dsp:nvSpPr>
      <dsp:spPr>
        <a:xfrm>
          <a:off x="2134954"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Does it comply with the Code of Ethics? </a:t>
          </a:r>
        </a:p>
        <a:p>
          <a:pPr lvl="0" algn="ctr" defTabSz="800100">
            <a:lnSpc>
              <a:spcPct val="90000"/>
            </a:lnSpc>
            <a:spcBef>
              <a:spcPct val="0"/>
            </a:spcBef>
            <a:spcAft>
              <a:spcPct val="35000"/>
            </a:spcAft>
          </a:pPr>
          <a:r>
            <a:rPr lang="en-US" sz="500" kern="1200" dirty="0" smtClean="0">
              <a:solidFill>
                <a:schemeClr val="bg1"/>
              </a:solidFill>
            </a:rPr>
            <a:t>_________________________</a:t>
          </a:r>
        </a:p>
        <a:p>
          <a:pPr lvl="0" algn="ctr" defTabSz="800100">
            <a:lnSpc>
              <a:spcPct val="90000"/>
            </a:lnSpc>
            <a:spcBef>
              <a:spcPct val="0"/>
            </a:spcBef>
            <a:spcAft>
              <a:spcPct val="35000"/>
            </a:spcAft>
          </a:pPr>
          <a:endParaRPr lang="en-US" sz="500" kern="1200" dirty="0" smtClean="0">
            <a:solidFill>
              <a:schemeClr val="bg1"/>
            </a:solidFill>
          </a:endParaRPr>
        </a:p>
        <a:p>
          <a:pPr lvl="0" algn="ctr" defTabSz="800100">
            <a:lnSpc>
              <a:spcPct val="90000"/>
            </a:lnSpc>
            <a:spcBef>
              <a:spcPct val="0"/>
            </a:spcBef>
            <a:spcAft>
              <a:spcPct val="35000"/>
            </a:spcAft>
          </a:pPr>
          <a:r>
            <a:rPr lang="en-US" sz="1200" kern="1200" dirty="0" smtClean="0">
              <a:solidFill>
                <a:schemeClr val="bg1"/>
              </a:solidFill>
            </a:rPr>
            <a:t>(COE staff can assist you with this determination)</a:t>
          </a:r>
          <a:endParaRPr lang="en-US" sz="1200" kern="1200" dirty="0">
            <a:solidFill>
              <a:schemeClr val="bg1"/>
            </a:solidFill>
          </a:endParaRPr>
        </a:p>
      </dsp:txBody>
      <dsp:txXfrm>
        <a:off x="2134954" y="1357788"/>
        <a:ext cx="1827549" cy="1810385"/>
      </dsp:txXfrm>
    </dsp:sp>
    <dsp:sp modelId="{812B7810-D7C8-45DA-9C70-5499E2608D0C}">
      <dsp:nvSpPr>
        <dsp:cNvPr id="0" name=""/>
        <dsp:cNvSpPr/>
      </dsp:nvSpPr>
      <dsp:spPr>
        <a:xfrm>
          <a:off x="4267095"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Does it comply with city/county policy? </a:t>
          </a:r>
        </a:p>
        <a:p>
          <a:pPr lvl="0" algn="ctr" defTabSz="800100">
            <a:lnSpc>
              <a:spcPct val="90000"/>
            </a:lnSpc>
            <a:spcBef>
              <a:spcPct val="0"/>
            </a:spcBef>
            <a:spcAft>
              <a:spcPct val="35000"/>
            </a:spcAft>
          </a:pPr>
          <a:r>
            <a:rPr lang="en-US" sz="500" kern="1200" dirty="0" smtClean="0">
              <a:solidFill>
                <a:schemeClr val="bg1"/>
              </a:solidFill>
            </a:rPr>
            <a:t>_________________________</a:t>
          </a:r>
        </a:p>
        <a:p>
          <a:pPr lvl="0" algn="ctr" defTabSz="800100">
            <a:lnSpc>
              <a:spcPct val="90000"/>
            </a:lnSpc>
            <a:spcBef>
              <a:spcPct val="0"/>
            </a:spcBef>
            <a:spcAft>
              <a:spcPct val="35000"/>
            </a:spcAft>
          </a:pPr>
          <a:endParaRPr lang="en-US" sz="500" kern="1200" dirty="0" smtClean="0">
            <a:solidFill>
              <a:schemeClr val="bg1"/>
            </a:solidFill>
          </a:endParaRPr>
        </a:p>
        <a:p>
          <a:pPr lvl="0" algn="ctr" defTabSz="800100">
            <a:lnSpc>
              <a:spcPct val="90000"/>
            </a:lnSpc>
            <a:spcBef>
              <a:spcPct val="0"/>
            </a:spcBef>
            <a:spcAft>
              <a:spcPct val="35000"/>
            </a:spcAft>
          </a:pPr>
          <a:r>
            <a:rPr lang="en-US" sz="1400" kern="1200" dirty="0" smtClean="0">
              <a:solidFill>
                <a:schemeClr val="bg1"/>
              </a:solidFill>
            </a:rPr>
            <a:t>(</a:t>
          </a:r>
          <a:r>
            <a:rPr lang="en-US" sz="1200" kern="1200" dirty="0" smtClean="0">
              <a:solidFill>
                <a:schemeClr val="bg1"/>
              </a:solidFill>
            </a:rPr>
            <a:t>The Code may not prohibit it, but city/county policy may)</a:t>
          </a:r>
          <a:endParaRPr lang="en-US" sz="1200" kern="1200" dirty="0">
            <a:solidFill>
              <a:schemeClr val="bg1"/>
            </a:solidFill>
          </a:endParaRPr>
        </a:p>
      </dsp:txBody>
      <dsp:txXfrm>
        <a:off x="4267095" y="1357788"/>
        <a:ext cx="1827549" cy="1810385"/>
      </dsp:txXfrm>
    </dsp:sp>
    <dsp:sp modelId="{A406417C-E2F1-4A7D-B642-B20C64B085BF}">
      <dsp:nvSpPr>
        <dsp:cNvPr id="0" name=""/>
        <dsp:cNvSpPr/>
      </dsp:nvSpPr>
      <dsp:spPr>
        <a:xfrm>
          <a:off x="6399237"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Could this create problems for your public entity or the people you serve? </a:t>
          </a:r>
        </a:p>
        <a:p>
          <a:pPr lvl="0" algn="ctr" defTabSz="711200">
            <a:lnSpc>
              <a:spcPct val="90000"/>
            </a:lnSpc>
            <a:spcBef>
              <a:spcPct val="0"/>
            </a:spcBef>
            <a:spcAft>
              <a:spcPct val="35000"/>
            </a:spcAft>
          </a:pPr>
          <a:r>
            <a:rPr lang="en-US" sz="500" kern="1200" dirty="0" smtClean="0">
              <a:solidFill>
                <a:schemeClr val="bg1"/>
              </a:solidFill>
            </a:rPr>
            <a:t>________________________</a:t>
          </a:r>
        </a:p>
        <a:p>
          <a:pPr lvl="0" algn="ctr" defTabSz="711200">
            <a:lnSpc>
              <a:spcPct val="90000"/>
            </a:lnSpc>
            <a:spcBef>
              <a:spcPct val="0"/>
            </a:spcBef>
            <a:spcAft>
              <a:spcPct val="35000"/>
            </a:spcAft>
          </a:pPr>
          <a:endParaRPr lang="en-US" sz="500" kern="1200" dirty="0" smtClean="0">
            <a:solidFill>
              <a:schemeClr val="bg1"/>
            </a:solidFill>
          </a:endParaRPr>
        </a:p>
        <a:p>
          <a:pPr lvl="0" algn="ctr" defTabSz="711200">
            <a:lnSpc>
              <a:spcPct val="90000"/>
            </a:lnSpc>
            <a:spcBef>
              <a:spcPct val="0"/>
            </a:spcBef>
            <a:spcAft>
              <a:spcPct val="35000"/>
            </a:spcAft>
          </a:pPr>
          <a:r>
            <a:rPr lang="en-US" sz="1200" kern="1200" dirty="0" smtClean="0">
              <a:solidFill>
                <a:schemeClr val="bg1"/>
              </a:solidFill>
            </a:rPr>
            <a:t>(Good Government Standard) </a:t>
          </a:r>
          <a:endParaRPr lang="en-US" sz="1200" kern="1200" dirty="0">
            <a:solidFill>
              <a:schemeClr val="bg1"/>
            </a:solidFill>
          </a:endParaRPr>
        </a:p>
      </dsp:txBody>
      <dsp:txXfrm>
        <a:off x="6399237" y="1357788"/>
        <a:ext cx="1827549"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7906ABF-38B6-4C0B-9BDA-79A7B8A44BE8}"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D3EF1D-A827-4B89-A87F-9F9D8BB41F6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BB3C32-F172-4FC1-84CC-B3D641E5839E}"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53BDDA-52A0-41B2-9747-8B46DAA5DB3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1F2FE76-6C65-44FE-8658-3014F50E1238}"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BD1D4B-DA74-4423-B2BC-E89E287084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F4D3300-F173-45C8-B2BA-D149403557ED}"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AD3968-234E-45D2-9A88-9FF414088C7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F2E123A-7840-4DF9-A40B-CB39142F325A}"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E70B24-7A92-4781-A44C-65EA68E42FE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EC4D805-C392-4C50-803F-91FBC7ABB0A9}" type="datetimeFigureOut">
              <a:rPr lang="en-US" smtClean="0"/>
              <a:pPr>
                <a:defRPr/>
              </a:pPr>
              <a:t>7/13/2017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D15356-7D93-45EE-A56B-E271C6FE217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5A0B14E-ED99-4F9E-BAF9-DBB464E1093D}" type="datetimeFigureOut">
              <a:rPr lang="en-US" smtClean="0"/>
              <a:pPr>
                <a:defRPr/>
              </a:pPr>
              <a:t>7/13/2017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947EF7-6863-4884-817A-0EAA84F042B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ED42D1F-4B28-4406-94A4-338ABDDE82A9}" type="datetimeFigureOut">
              <a:rPr lang="en-US" smtClean="0"/>
              <a:pPr>
                <a:defRPr/>
              </a:pPr>
              <a:t>7/13/2017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124C0D-8E08-4F64-A181-B6B9C7A7D56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116214-8A33-45A0-B3B1-900FD1D2BF93}" type="datetimeFigureOut">
              <a:rPr lang="en-US" smtClean="0"/>
              <a:pPr>
                <a:defRPr/>
              </a:pPr>
              <a:t>7/13/2017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B3DFD1-DDA8-4980-BC36-E738C784DEE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E0F3C8D-3B9E-43D0-9C50-5526B43419E7}" type="datetimeFigureOut">
              <a:rPr lang="en-US" smtClean="0"/>
              <a:pPr>
                <a:defRPr/>
              </a:pPr>
              <a:t>7/13/2017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C171C1-F5BB-4A09-9B7A-181FA3977FB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07FCE3-3463-4C15-ADF2-397CA2DE56EE}" type="datetimeFigureOut">
              <a:rPr lang="en-US" smtClean="0"/>
              <a:pPr>
                <a:defRPr/>
              </a:pPr>
              <a:t>7/13/2017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15AF87-7760-4848-93B0-783A353FAB0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23E270-069C-4F62-9C9C-77EB16448E22}" type="datetimeFigureOut">
              <a:rPr lang="en-US" smtClean="0"/>
              <a:pPr>
                <a:defRPr/>
              </a:pPr>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35E868-4AB4-4C03-845D-57BF52677ED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7851648" cy="1752600"/>
          </a:xfrm>
        </p:spPr>
        <p:txBody>
          <a:bodyPr>
            <a:normAutofit/>
          </a:bodyPr>
          <a:lstStyle/>
          <a:p>
            <a:pPr eaLnBrk="1" fontAlgn="auto" hangingPunct="1">
              <a:spcAft>
                <a:spcPts val="0"/>
              </a:spcAft>
              <a:defRPr/>
            </a:pPr>
            <a:r>
              <a:rPr lang="en-US" sz="3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PBC COMMISSION ON ETHICS</a:t>
            </a:r>
            <a:br>
              <a:rPr lang="en-US" sz="3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Conflicts of Interest for Advisory Board Members</a:t>
            </a:r>
            <a:endParaRPr lang="en-US" sz="3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1" name="Subtitle 2"/>
          <p:cNvSpPr>
            <a:spLocks noGrp="1"/>
          </p:cNvSpPr>
          <p:nvPr>
            <p:ph type="subTitle" idx="1"/>
          </p:nvPr>
        </p:nvSpPr>
        <p:spPr>
          <a:xfrm>
            <a:off x="685800" y="4572000"/>
            <a:ext cx="7854950" cy="1752600"/>
          </a:xfrm>
        </p:spPr>
        <p:txBody>
          <a:bodyPr/>
          <a:lstStyle/>
          <a:p>
            <a:pPr algn="r" eaLnBrk="1" hangingPunct="1">
              <a:spcBef>
                <a:spcPct val="0"/>
              </a:spcBef>
            </a:pPr>
            <a:r>
              <a:rPr lang="en-US" dirty="0" smtClean="0"/>
              <a:t>	</a:t>
            </a:r>
            <a:r>
              <a:rPr lang="en-US" sz="2000" b="1" dirty="0" smtClean="0">
                <a:solidFill>
                  <a:schemeClr val="tx1"/>
                </a:solidFill>
              </a:rPr>
              <a:t>Mark E. Bannon</a:t>
            </a:r>
          </a:p>
          <a:p>
            <a:pPr algn="r" eaLnBrk="1" hangingPunct="1">
              <a:spcBef>
                <a:spcPct val="0"/>
              </a:spcBef>
            </a:pPr>
            <a:r>
              <a:rPr lang="en-US" sz="2000" b="1" dirty="0" smtClean="0">
                <a:solidFill>
                  <a:schemeClr val="tx1"/>
                </a:solidFill>
              </a:rPr>
              <a:t>		Executive Director</a:t>
            </a:r>
          </a:p>
        </p:txBody>
      </p:sp>
      <p:pic>
        <p:nvPicPr>
          <p:cNvPr id="5" name="Picture 4" descr="COE Logo-2016 copy.png"/>
          <p:cNvPicPr>
            <a:picLocks noChangeAspect="1"/>
          </p:cNvPicPr>
          <p:nvPr/>
        </p:nvPicPr>
        <p:blipFill>
          <a:blip r:embed="rId2" cstate="print"/>
          <a:stretch>
            <a:fillRect/>
          </a:stretch>
        </p:blipFill>
        <p:spPr>
          <a:xfrm>
            <a:off x="3200400" y="228600"/>
            <a:ext cx="2785878" cy="27751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So…what does the Code require?</a:t>
            </a:r>
            <a:endParaRPr lang="en-US" sz="3600" dirty="0"/>
          </a:p>
        </p:txBody>
      </p:sp>
      <p:sp>
        <p:nvSpPr>
          <p:cNvPr id="3" name="Content Placeholder 2"/>
          <p:cNvSpPr>
            <a:spLocks noGrp="1"/>
          </p:cNvSpPr>
          <p:nvPr>
            <p:ph idx="1"/>
          </p:nvPr>
        </p:nvSpPr>
        <p:spPr>
          <a:xfrm>
            <a:off x="457200" y="1371600"/>
            <a:ext cx="8229600" cy="5181600"/>
          </a:xfrm>
        </p:spPr>
        <p:txBody>
          <a:bodyPr>
            <a:normAutofit lnSpcReduction="10000"/>
          </a:bodyPr>
          <a:lstStyle/>
          <a:p>
            <a:pPr>
              <a:buNone/>
            </a:pPr>
            <a:r>
              <a:rPr lang="en-US" sz="2800" dirty="0" smtClean="0"/>
              <a:t>As the chart shows us there are three (3) possible </a:t>
            </a:r>
            <a:r>
              <a:rPr lang="en-US" sz="2600" dirty="0" smtClean="0"/>
              <a:t>outcomes.</a:t>
            </a:r>
          </a:p>
          <a:p>
            <a:endParaRPr lang="en-US" sz="500" dirty="0" smtClean="0"/>
          </a:p>
          <a:p>
            <a:pPr marL="514350" indent="-514350">
              <a:buFont typeface="+mj-lt"/>
              <a:buAutoNum type="arabicPeriod"/>
            </a:pPr>
            <a:r>
              <a:rPr lang="en-US" sz="2800" dirty="0" smtClean="0"/>
              <a:t>Where your board has no authority over the contract at issue, only </a:t>
            </a:r>
            <a:r>
              <a:rPr lang="en-US" sz="2800" b="1" i="1" u="sng" dirty="0" smtClean="0"/>
              <a:t>disclosure</a:t>
            </a:r>
            <a:r>
              <a:rPr lang="en-US" sz="2800" dirty="0" smtClean="0"/>
              <a:t> of the conflict created between your public entity and you, your outside employer, or your outside business is needed.</a:t>
            </a:r>
          </a:p>
          <a:p>
            <a:endParaRPr lang="en-US" sz="800" dirty="0" smtClean="0"/>
          </a:p>
          <a:p>
            <a:pPr marL="514350" indent="-514350">
              <a:buNone/>
            </a:pPr>
            <a:r>
              <a:rPr lang="en-US" sz="2800" dirty="0" smtClean="0"/>
              <a:t>2.	A </a:t>
            </a:r>
            <a:r>
              <a:rPr lang="en-US" sz="2800" b="1" i="1" u="sng" dirty="0" smtClean="0"/>
              <a:t>waiver</a:t>
            </a:r>
            <a:r>
              <a:rPr lang="en-US" sz="2800" dirty="0" smtClean="0"/>
              <a:t> by the governing body is </a:t>
            </a:r>
            <a:r>
              <a:rPr lang="en-US" sz="2800" u="sng" dirty="0" smtClean="0"/>
              <a:t>required</a:t>
            </a:r>
            <a:r>
              <a:rPr lang="en-US" sz="2800" dirty="0" smtClean="0"/>
              <a:t> for you (or your outside employer of business) to enter into a contract with the public entity you serve, </a:t>
            </a:r>
            <a:r>
              <a:rPr lang="en-US" sz="2800" u="sng" dirty="0" smtClean="0"/>
              <a:t>if</a:t>
            </a:r>
            <a:r>
              <a:rPr lang="en-US" sz="2800" dirty="0" smtClean="0"/>
              <a:t> your board is “purely advisory,” and </a:t>
            </a:r>
            <a:r>
              <a:rPr lang="en-US" sz="2800" u="sng" dirty="0" smtClean="0"/>
              <a:t>if</a:t>
            </a:r>
            <a:r>
              <a:rPr lang="en-US" sz="2800" dirty="0" smtClean="0"/>
              <a:t> you have some oversight over the subject contract.</a:t>
            </a:r>
            <a:r>
              <a:rPr lang="en-US" sz="2400" dirty="0" smtClean="0"/>
              <a:t>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So…what does the Code require? (cont.)</a:t>
            </a:r>
            <a:endParaRPr lang="en-US" sz="3600" dirty="0"/>
          </a:p>
        </p:txBody>
      </p:sp>
      <p:sp>
        <p:nvSpPr>
          <p:cNvPr id="3" name="Content Placeholder 2"/>
          <p:cNvSpPr>
            <a:spLocks noGrp="1"/>
          </p:cNvSpPr>
          <p:nvPr>
            <p:ph idx="1"/>
          </p:nvPr>
        </p:nvSpPr>
        <p:spPr>
          <a:xfrm>
            <a:off x="457200" y="1371600"/>
            <a:ext cx="8229600" cy="5181600"/>
          </a:xfrm>
        </p:spPr>
        <p:txBody>
          <a:bodyPr>
            <a:normAutofit lnSpcReduction="10000"/>
          </a:bodyPr>
          <a:lstStyle/>
          <a:p>
            <a:endParaRPr lang="en-US" sz="500" dirty="0" smtClean="0"/>
          </a:p>
          <a:p>
            <a:pPr marL="514350" indent="-514350">
              <a:buNone/>
            </a:pPr>
            <a:r>
              <a:rPr lang="en-US" sz="2800" dirty="0" smtClean="0"/>
              <a:t>3.	However, where your board is </a:t>
            </a:r>
            <a:r>
              <a:rPr lang="en-US" sz="2800" u="sng" dirty="0" smtClean="0"/>
              <a:t>not</a:t>
            </a:r>
            <a:r>
              <a:rPr lang="en-US" sz="2800" dirty="0" smtClean="0"/>
              <a:t> “</a:t>
            </a:r>
            <a:r>
              <a:rPr lang="en-US" sz="2800" b="1" dirty="0" smtClean="0"/>
              <a:t>purely advisory</a:t>
            </a:r>
            <a:r>
              <a:rPr lang="en-US" sz="2800" dirty="0" smtClean="0"/>
              <a:t>,” and it </a:t>
            </a:r>
            <a:r>
              <a:rPr lang="en-US" sz="2800" u="sng" dirty="0" smtClean="0"/>
              <a:t>does</a:t>
            </a:r>
            <a:r>
              <a:rPr lang="en-US" sz="2800" dirty="0" smtClean="0"/>
              <a:t> have “</a:t>
            </a:r>
            <a:r>
              <a:rPr lang="en-US" sz="2800" b="1" dirty="0" smtClean="0"/>
              <a:t>oversight</a:t>
            </a:r>
            <a:r>
              <a:rPr lang="en-US" sz="2800" dirty="0" smtClean="0"/>
              <a:t>” over the contract between you, your outside employer, or your outside business, disclosure is </a:t>
            </a:r>
            <a:r>
              <a:rPr lang="en-US" sz="2800" u="sng" dirty="0" smtClean="0"/>
              <a:t>not</a:t>
            </a:r>
            <a:r>
              <a:rPr lang="en-US" sz="2800" dirty="0" smtClean="0"/>
              <a:t> sufficient, and there can be </a:t>
            </a:r>
            <a:r>
              <a:rPr lang="en-US" sz="2800" u="sng" dirty="0" smtClean="0"/>
              <a:t>no waiver</a:t>
            </a:r>
            <a:r>
              <a:rPr lang="en-US" sz="2800" dirty="0" smtClean="0"/>
              <a:t> of this conflict, because this conflict of interest is </a:t>
            </a:r>
            <a:r>
              <a:rPr lang="en-US" sz="2800" b="1" i="1" u="sng" dirty="0" smtClean="0"/>
              <a:t>prohibited</a:t>
            </a:r>
            <a:r>
              <a:rPr lang="en-US" sz="2800" dirty="0" smtClean="0"/>
              <a:t>.</a:t>
            </a:r>
          </a:p>
          <a:p>
            <a:endParaRPr lang="en-US" sz="800" dirty="0" smtClean="0"/>
          </a:p>
          <a:p>
            <a:pPr marL="914400" lvl="1" indent="-514350"/>
            <a:r>
              <a:rPr lang="en-US" sz="2400" dirty="0" smtClean="0"/>
              <a:t> If chart indicates “</a:t>
            </a:r>
            <a:r>
              <a:rPr lang="en-US" sz="2400" b="1" i="1" u="sng" dirty="0" smtClean="0"/>
              <a:t>prohibited</a:t>
            </a:r>
            <a:r>
              <a:rPr lang="en-US" sz="2400" dirty="0" smtClean="0"/>
              <a:t>,” you must either </a:t>
            </a:r>
            <a:r>
              <a:rPr lang="en-US" sz="2400" u="sng" dirty="0" smtClean="0"/>
              <a:t>decline</a:t>
            </a:r>
            <a:r>
              <a:rPr lang="en-US" sz="2400" dirty="0" smtClean="0"/>
              <a:t> the appointment to that board, or </a:t>
            </a:r>
            <a:r>
              <a:rPr lang="en-US" sz="2400" u="sng" dirty="0" smtClean="0"/>
              <a:t>terminate</a:t>
            </a:r>
            <a:r>
              <a:rPr lang="en-US" sz="2400" dirty="0" smtClean="0"/>
              <a:t> the contract prior to the appointment.</a:t>
            </a:r>
          </a:p>
          <a:p>
            <a:pPr marL="914400" lvl="1" indent="-514350"/>
            <a:endParaRPr lang="en-US" sz="500" dirty="0" smtClean="0"/>
          </a:p>
          <a:p>
            <a:pPr marL="914400" lvl="1" indent="-514350"/>
            <a:r>
              <a:rPr lang="en-US" sz="2400" dirty="0" smtClean="0"/>
              <a:t>If the possibility of a contract occurs after your appointment, you must either </a:t>
            </a:r>
            <a:r>
              <a:rPr lang="en-US" sz="2400" u="sng" dirty="0" smtClean="0"/>
              <a:t>resign</a:t>
            </a:r>
            <a:r>
              <a:rPr lang="en-US" sz="2400" dirty="0" smtClean="0"/>
              <a:t> from the board, or </a:t>
            </a:r>
            <a:r>
              <a:rPr lang="en-US" sz="2400" u="sng" dirty="0" smtClean="0"/>
              <a:t>withdraw</a:t>
            </a:r>
            <a:r>
              <a:rPr lang="en-US" sz="2400" dirty="0" smtClean="0"/>
              <a:t> the offer to contract with the public entity.</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7772400" cy="762000"/>
          </a:xfrm>
          <a:prstGeom prst="rect">
            <a:avLst/>
          </a:prstGeom>
        </p:spPr>
        <p:txBody>
          <a:bodyPr/>
          <a:lstStyle/>
          <a:p>
            <a:pPr algn="ctr" fontAlgn="auto">
              <a:spcAft>
                <a:spcPts val="0"/>
              </a:spcAft>
              <a:defRPr/>
            </a:pPr>
            <a:r>
              <a:rPr lang="en-US" sz="4400" b="1" u="sng" dirty="0" smtClean="0">
                <a:solidFill>
                  <a:srgbClr val="002060"/>
                </a:solidFill>
                <a:latin typeface="+mj-lt"/>
                <a:ea typeface="+mj-ea"/>
                <a:cs typeface="+mj-cs"/>
              </a:rPr>
              <a:t>Exceptions</a:t>
            </a:r>
            <a:endParaRPr lang="en-US" sz="4400" b="1" u="sng" dirty="0">
              <a:solidFill>
                <a:srgbClr val="002060"/>
              </a:solidFill>
              <a:latin typeface="+mj-lt"/>
              <a:ea typeface="+mj-ea"/>
              <a:cs typeface="+mj-cs"/>
            </a:endParaRPr>
          </a:p>
        </p:txBody>
      </p:sp>
      <p:sp>
        <p:nvSpPr>
          <p:cNvPr id="5" name="Text Placeholder 2"/>
          <p:cNvSpPr txBox="1">
            <a:spLocks/>
          </p:cNvSpPr>
          <p:nvPr/>
        </p:nvSpPr>
        <p:spPr>
          <a:xfrm>
            <a:off x="533400" y="1143000"/>
            <a:ext cx="7772400" cy="5334000"/>
          </a:xfrm>
          <a:prstGeom prst="rect">
            <a:avLst/>
          </a:prstGeom>
        </p:spPr>
        <p:txBody>
          <a:bodyPr/>
          <a:lstStyle/>
          <a:p>
            <a:r>
              <a:rPr lang="en-US" sz="2000" b="1" dirty="0" smtClean="0">
                <a:solidFill>
                  <a:srgbClr val="FF0000"/>
                </a:solidFill>
                <a:latin typeface="+mn-lt"/>
              </a:rPr>
              <a:t>The same exceptions that apply to elected officials also apply to members of “advisory boards,” whether purely advisory or not.</a:t>
            </a:r>
          </a:p>
          <a:p>
            <a:endParaRPr lang="en-US" sz="500" b="1" dirty="0" smtClean="0">
              <a:latin typeface="+mn-lt"/>
            </a:endParaRPr>
          </a:p>
          <a:p>
            <a:endParaRPr lang="en-US" sz="500" b="1" dirty="0" smtClean="0">
              <a:latin typeface="+mn-lt"/>
            </a:endParaRPr>
          </a:p>
          <a:p>
            <a:r>
              <a:rPr lang="en-US" sz="2000" b="1" dirty="0" smtClean="0">
                <a:latin typeface="+mn-lt"/>
              </a:rPr>
              <a:t>Section 2-443(e). Prohibited Conduct,</a:t>
            </a:r>
            <a:r>
              <a:rPr lang="en-US" sz="2000" dirty="0" smtClean="0">
                <a:latin typeface="+mn-lt"/>
              </a:rPr>
              <a:t> </a:t>
            </a:r>
            <a:r>
              <a:rPr lang="en-US" sz="2000" b="1" i="1" dirty="0" smtClean="0">
                <a:latin typeface="+mn-lt"/>
              </a:rPr>
              <a:t>Exceptions and waiver. </a:t>
            </a:r>
          </a:p>
          <a:p>
            <a:pPr marL="457200" indent="-457200">
              <a:buAutoNum type="arabicParenBoth"/>
            </a:pPr>
            <a:r>
              <a:rPr lang="en-US" sz="2000" dirty="0" smtClean="0">
                <a:latin typeface="+mn-lt"/>
              </a:rPr>
              <a:t>The business is awarded under a system of sealed, competitive bidding to the lowest bidder and: </a:t>
            </a:r>
          </a:p>
          <a:p>
            <a:pPr marL="457200" indent="-457200">
              <a:buAutoNum type="arabicParenBoth"/>
            </a:pPr>
            <a:endParaRPr lang="en-US" sz="500" dirty="0" smtClean="0">
              <a:latin typeface="+mn-lt"/>
            </a:endParaRPr>
          </a:p>
          <a:p>
            <a:r>
              <a:rPr lang="en-US" sz="2000" dirty="0" smtClean="0">
                <a:latin typeface="+mn-lt"/>
              </a:rPr>
              <a:t>	</a:t>
            </a:r>
            <a:r>
              <a:rPr lang="en-US" sz="2000" b="1" dirty="0" smtClean="0">
                <a:latin typeface="+mn-lt"/>
              </a:rPr>
              <a:t>a. </a:t>
            </a:r>
            <a:r>
              <a:rPr lang="en-US" dirty="0" smtClean="0">
                <a:latin typeface="+mn-lt"/>
              </a:rPr>
              <a:t>The official or employee or member of his or her household 	has in no way participated in the determination of the bid 	specifications or the determination of the lowest bidder; </a:t>
            </a:r>
          </a:p>
          <a:p>
            <a:endParaRPr lang="en-US" sz="500" dirty="0" smtClean="0">
              <a:latin typeface="+mn-lt"/>
            </a:endParaRPr>
          </a:p>
          <a:p>
            <a:r>
              <a:rPr lang="en-US" dirty="0" smtClean="0">
                <a:latin typeface="+mn-lt"/>
              </a:rPr>
              <a:t>	</a:t>
            </a:r>
            <a:r>
              <a:rPr lang="en-US" b="1" dirty="0" smtClean="0">
                <a:latin typeface="+mn-lt"/>
              </a:rPr>
              <a:t>b.</a:t>
            </a:r>
            <a:r>
              <a:rPr lang="en-US" dirty="0" smtClean="0">
                <a:latin typeface="+mn-lt"/>
              </a:rPr>
              <a:t> The official or employee or member of his or her household 	has in no way used or attempted to use the official or employee's 	`influence to persuade the agency, governmental entity or any 	personnel thereof to enter such a contract other 	than by the mere 	submission of the bid; and</a:t>
            </a:r>
          </a:p>
          <a:p>
            <a:endParaRPr lang="en-US" sz="500" dirty="0" smtClean="0">
              <a:latin typeface="+mn-lt"/>
            </a:endParaRPr>
          </a:p>
          <a:p>
            <a:r>
              <a:rPr lang="en-US" dirty="0" smtClean="0">
                <a:latin typeface="+mn-lt"/>
              </a:rPr>
              <a:t>	</a:t>
            </a:r>
            <a:r>
              <a:rPr lang="en-US" b="1" dirty="0" smtClean="0">
                <a:latin typeface="+mn-lt"/>
              </a:rPr>
              <a:t>c.</a:t>
            </a:r>
            <a:r>
              <a:rPr lang="en-US" dirty="0" smtClean="0">
                <a:latin typeface="+mn-lt"/>
              </a:rPr>
              <a:t> The official or employee, prior to or at the time of the submission 	of 	the bid, has filed a statement with the supervisor  of elections and the 	commission on ethics, disclosing the nature  of the interest in the 	outside employer or business submitting the bid.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u="sng" dirty="0" smtClean="0">
                <a:solidFill>
                  <a:schemeClr val="tx2"/>
                </a:solidFill>
              </a:rPr>
              <a:t>Exceptions (cont.)</a:t>
            </a:r>
            <a:endParaRPr lang="en-US" b="1" u="sng" dirty="0">
              <a:solidFill>
                <a:schemeClr val="tx2"/>
              </a:solidFill>
            </a:endParaRPr>
          </a:p>
        </p:txBody>
      </p:sp>
      <p:sp>
        <p:nvSpPr>
          <p:cNvPr id="3" name="Content Placeholder 2"/>
          <p:cNvSpPr>
            <a:spLocks noGrp="1"/>
          </p:cNvSpPr>
          <p:nvPr>
            <p:ph idx="1"/>
          </p:nvPr>
        </p:nvSpPr>
        <p:spPr>
          <a:xfrm>
            <a:off x="457200" y="1447800"/>
            <a:ext cx="8229600" cy="5181600"/>
          </a:xfrm>
        </p:spPr>
        <p:txBody>
          <a:bodyPr>
            <a:normAutofit/>
          </a:bodyPr>
          <a:lstStyle/>
          <a:p>
            <a:pPr>
              <a:buNone/>
            </a:pPr>
            <a:r>
              <a:rPr lang="en-US" sz="2000" dirty="0" smtClean="0"/>
              <a:t>(2) An emergency purchase or contract which would otherwise violate a provision of subsection (d) must be made in order to protect the health, safety, or welfare of the citizens of the county or municipality as applicable. </a:t>
            </a:r>
          </a:p>
          <a:p>
            <a:pPr>
              <a:buNone/>
            </a:pPr>
            <a:endParaRPr lang="en-US" sz="1000" dirty="0" smtClean="0"/>
          </a:p>
          <a:p>
            <a:pPr>
              <a:buNone/>
            </a:pPr>
            <a:r>
              <a:rPr lang="en-US" sz="2000" dirty="0" smtClean="0"/>
              <a:t>(3) The outside employer or business involved is the only source of supply within the county or municipality as applicable and there is full disclosure by the official or employee of his or her interest in the outside employer or business to the county or municipality as applicable and the ethics commission prior to the purchase, rental, sale, leasing, or other business being transacted. </a:t>
            </a:r>
          </a:p>
          <a:p>
            <a:pPr>
              <a:buNone/>
            </a:pPr>
            <a:endParaRPr lang="en-US" sz="1000" dirty="0" smtClean="0"/>
          </a:p>
          <a:p>
            <a:pPr>
              <a:buNone/>
            </a:pPr>
            <a:r>
              <a:rPr lang="en-US" sz="2000" dirty="0" smtClean="0"/>
              <a:t>(4) The total amount of the contracts or transactions in the aggregate between the outside employer or business and the county or municipality as applicable does not exceed five hundred dollars ($500) per calendar year. </a:t>
            </a:r>
            <a:endParaRPr lang="en-US" sz="20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002060"/>
                </a:solidFill>
              </a:rPr>
              <a:t>ETHICS DECISION TREE</a:t>
            </a:r>
            <a:br>
              <a:rPr lang="en-US" b="1" u="sng" dirty="0" smtClean="0">
                <a:solidFill>
                  <a:srgbClr val="002060"/>
                </a:solidFill>
              </a:rPr>
            </a:br>
            <a:r>
              <a:rPr lang="en-US" sz="2200" b="1" dirty="0" smtClean="0">
                <a:solidFill>
                  <a:srgbClr val="002060"/>
                </a:solidFill>
              </a:rPr>
              <a:t>(a common sense approach to ethics training) </a:t>
            </a:r>
            <a:endParaRPr lang="en-US" sz="2200" b="1" dirty="0">
              <a:solidFill>
                <a:srgbClr val="00206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143000"/>
          </a:xfrm>
        </p:spPr>
        <p:txBody>
          <a:bodyPr/>
          <a:lstStyle/>
          <a:p>
            <a:pPr eaLnBrk="1" fontAlgn="auto" hangingPunct="1">
              <a:spcAft>
                <a:spcPts val="0"/>
              </a:spcAft>
              <a:defRPr/>
            </a:pPr>
            <a:r>
              <a:rPr lang="en-US" b="1" u="sng" dirty="0" smtClean="0">
                <a:solidFill>
                  <a:schemeClr val="tx2"/>
                </a:solidFill>
              </a:rPr>
              <a:t>COE Enforcement Powers</a:t>
            </a:r>
            <a:endParaRPr lang="en-US" b="1" u="sng" dirty="0">
              <a:solidFill>
                <a:schemeClr val="tx2"/>
              </a:solidFill>
            </a:endParaRPr>
          </a:p>
        </p:txBody>
      </p:sp>
      <p:sp>
        <p:nvSpPr>
          <p:cNvPr id="12291" name="Subtitle 2"/>
          <p:cNvSpPr>
            <a:spLocks noGrp="1"/>
          </p:cNvSpPr>
          <p:nvPr>
            <p:ph type="subTitle" idx="1"/>
          </p:nvPr>
        </p:nvSpPr>
        <p:spPr>
          <a:xfrm>
            <a:off x="533400" y="1752600"/>
            <a:ext cx="8077200" cy="4572000"/>
          </a:xfrm>
        </p:spPr>
        <p:txBody>
          <a:bodyPr>
            <a:normAutofit fontScale="85000" lnSpcReduction="20000"/>
          </a:bodyPr>
          <a:lstStyle/>
          <a:p>
            <a:pPr algn="l" eaLnBrk="1" hangingPunct="1"/>
            <a:r>
              <a:rPr lang="en-US" b="1" dirty="0" smtClean="0">
                <a:solidFill>
                  <a:srgbClr val="C00000"/>
                </a:solidFill>
              </a:rPr>
              <a:t>Civil enforcement</a:t>
            </a:r>
            <a:r>
              <a:rPr lang="en-US" dirty="0" smtClean="0">
                <a:solidFill>
                  <a:schemeClr val="tx1"/>
                </a:solidFill>
              </a:rPr>
              <a:t>:  The </a:t>
            </a:r>
            <a:r>
              <a:rPr lang="en-US" b="1" dirty="0" smtClean="0">
                <a:solidFill>
                  <a:schemeClr val="tx1"/>
                </a:solidFill>
              </a:rPr>
              <a:t>Commission on Ethics  </a:t>
            </a:r>
            <a:r>
              <a:rPr lang="en-US" dirty="0" smtClean="0">
                <a:solidFill>
                  <a:schemeClr val="tx1"/>
                </a:solidFill>
              </a:rPr>
              <a:t>is a code enforcement board with quasi-judicial powers.  As such, it can issue letters of reprimand or instruction, order restitution where indicated, fine an offender up to $500 per violation.  Also, the public entity itself may void or rescind contracts that violate certain code provisions, and can terminate or discipline employees if they have also violated county/municipal policy.</a:t>
            </a:r>
          </a:p>
          <a:p>
            <a:pPr eaLnBrk="1" hangingPunct="1"/>
            <a:endParaRPr lang="en-US" dirty="0" smtClean="0"/>
          </a:p>
          <a:p>
            <a:pPr algn="l" eaLnBrk="1" hangingPunct="1"/>
            <a:r>
              <a:rPr lang="en-US" b="1" dirty="0" smtClean="0">
                <a:solidFill>
                  <a:srgbClr val="C00000"/>
                </a:solidFill>
              </a:rPr>
              <a:t>Criminal enforcement</a:t>
            </a:r>
            <a:r>
              <a:rPr lang="en-US" dirty="0" smtClean="0">
                <a:solidFill>
                  <a:schemeClr val="tx1"/>
                </a:solidFill>
              </a:rPr>
              <a:t>:  </a:t>
            </a:r>
            <a:r>
              <a:rPr lang="en-US" u="sng" dirty="0" smtClean="0">
                <a:solidFill>
                  <a:schemeClr val="tx1"/>
                </a:solidFill>
              </a:rPr>
              <a:t>Knowing</a:t>
            </a:r>
            <a:r>
              <a:rPr lang="en-US" dirty="0" smtClean="0">
                <a:solidFill>
                  <a:schemeClr val="tx1"/>
                </a:solidFill>
              </a:rPr>
              <a:t> and </a:t>
            </a:r>
            <a:r>
              <a:rPr lang="en-US" u="sng" dirty="0" smtClean="0">
                <a:solidFill>
                  <a:schemeClr val="tx1"/>
                </a:solidFill>
              </a:rPr>
              <a:t>willful</a:t>
            </a:r>
            <a:r>
              <a:rPr lang="en-US" dirty="0" smtClean="0">
                <a:solidFill>
                  <a:schemeClr val="tx1"/>
                </a:solidFill>
              </a:rPr>
              <a:t> violations of the Code of Ethics may also be punishable as first degree misdemeanors. </a:t>
            </a:r>
          </a:p>
          <a:p>
            <a:pPr algn="l" eaLnBrk="1" hangingPunct="1"/>
            <a:r>
              <a:rPr lang="en-US" sz="2600" dirty="0" smtClean="0">
                <a:solidFill>
                  <a:schemeClr val="tx1"/>
                </a:solidFill>
              </a:rPr>
              <a:t>(can lead to punishment of up to 1 year in jail and/or a $1000 fine)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levesque\Desktop\Palm Card-Front 2016.png"/>
          <p:cNvPicPr>
            <a:picLocks noChangeAspect="1" noChangeArrowheads="1"/>
          </p:cNvPicPr>
          <p:nvPr/>
        </p:nvPicPr>
        <p:blipFill>
          <a:blip r:embed="rId2" cstate="print"/>
          <a:srcRect/>
          <a:stretch>
            <a:fillRect/>
          </a:stretch>
        </p:blipFill>
        <p:spPr bwMode="auto">
          <a:xfrm>
            <a:off x="-7943" y="533400"/>
            <a:ext cx="9151944" cy="6096000"/>
          </a:xfrm>
          <a:prstGeom prst="rect">
            <a:avLst/>
          </a:prstGeom>
          <a:noFill/>
        </p:spPr>
      </p:pic>
      <p:pic>
        <p:nvPicPr>
          <p:cNvPr id="1027" name="Picture 3" descr="C:\Users\glevesque\Desktop\COE Logo-2016 copy.png"/>
          <p:cNvPicPr>
            <a:picLocks noChangeAspect="1" noChangeArrowheads="1"/>
          </p:cNvPicPr>
          <p:nvPr/>
        </p:nvPicPr>
        <p:blipFill>
          <a:blip r:embed="rId3" cstate="print"/>
          <a:srcRect/>
          <a:stretch>
            <a:fillRect/>
          </a:stretch>
        </p:blipFill>
        <p:spPr bwMode="auto">
          <a:xfrm>
            <a:off x="685800" y="685800"/>
            <a:ext cx="2218698" cy="2209800"/>
          </a:xfrm>
          <a:prstGeom prst="rect">
            <a:avLst/>
          </a:prstGeom>
          <a:noFill/>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solidFill>
              </a:rPr>
              <a:t>Conflicts of Interest</a:t>
            </a:r>
            <a:endParaRPr lang="en-US" b="1" u="sng" dirty="0">
              <a:solidFill>
                <a:schemeClr val="tx2"/>
              </a:solidFill>
            </a:endParaRPr>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sz="2400" dirty="0" smtClean="0"/>
              <a:t>The vast majority of actions that lead to violations of the PBC Code of Ethics involve two (2) factors:</a:t>
            </a:r>
          </a:p>
          <a:p>
            <a:endParaRPr lang="en-US" sz="1000" dirty="0" smtClean="0"/>
          </a:p>
          <a:p>
            <a:pPr marL="457200" indent="-457200">
              <a:buFont typeface="+mj-lt"/>
              <a:buAutoNum type="arabicPeriod"/>
            </a:pPr>
            <a:r>
              <a:rPr lang="en-US" sz="2400" dirty="0" smtClean="0"/>
              <a:t>The failure on the part of a person bound by the Code of Ethics to </a:t>
            </a:r>
            <a:r>
              <a:rPr lang="en-US" sz="2400" u="sng" dirty="0" smtClean="0"/>
              <a:t>recognize</a:t>
            </a:r>
            <a:r>
              <a:rPr lang="en-US" sz="2400" dirty="0" smtClean="0"/>
              <a:t> a “</a:t>
            </a:r>
            <a:r>
              <a:rPr lang="en-US" sz="2400" b="1" dirty="0" smtClean="0"/>
              <a:t>conflict of interest</a:t>
            </a:r>
            <a:r>
              <a:rPr lang="en-US" sz="2400" dirty="0" smtClean="0"/>
              <a:t>” exists for them.</a:t>
            </a:r>
          </a:p>
          <a:p>
            <a:pPr marL="457200" indent="-457200">
              <a:buFont typeface="+mj-lt"/>
              <a:buAutoNum type="arabicPeriod"/>
            </a:pPr>
            <a:endParaRPr lang="en-US" sz="1000" dirty="0" smtClean="0"/>
          </a:p>
          <a:p>
            <a:pPr marL="457200" indent="-457200">
              <a:buFont typeface="+mj-lt"/>
              <a:buAutoNum type="arabicPeriod"/>
            </a:pPr>
            <a:r>
              <a:rPr lang="en-US" sz="2400" dirty="0" smtClean="0"/>
              <a:t>The actions taken by them while this “</a:t>
            </a:r>
            <a:r>
              <a:rPr lang="en-US" sz="2400" b="1" dirty="0" smtClean="0"/>
              <a:t>conflict of interest</a:t>
            </a:r>
            <a:r>
              <a:rPr lang="en-US" sz="2400" dirty="0" smtClean="0"/>
              <a:t>” exists may </a:t>
            </a:r>
            <a:r>
              <a:rPr lang="en-US" sz="2400" u="sng" dirty="0" smtClean="0"/>
              <a:t>violate</a:t>
            </a:r>
            <a:r>
              <a:rPr lang="en-US" sz="2400" dirty="0" smtClean="0"/>
              <a:t> the Code of Ethics. </a:t>
            </a:r>
          </a:p>
          <a:p>
            <a:pPr marL="457200" indent="-457200">
              <a:buNone/>
            </a:pPr>
            <a:endParaRPr lang="en-US" sz="1000" dirty="0" smtClean="0"/>
          </a:p>
          <a:p>
            <a:pPr marL="457200" indent="-457200"/>
            <a:r>
              <a:rPr lang="en-US" sz="2400" dirty="0" smtClean="0"/>
              <a:t>This why it is </a:t>
            </a:r>
            <a:r>
              <a:rPr lang="en-US" sz="2400" b="1" u="sng" dirty="0" smtClean="0"/>
              <a:t>important</a:t>
            </a:r>
            <a:r>
              <a:rPr lang="en-US" sz="2400" dirty="0" smtClean="0"/>
              <a:t> for any elected official, employee, or advisory board member to identify potential “</a:t>
            </a:r>
            <a:r>
              <a:rPr lang="en-US" sz="2400" b="1" dirty="0" smtClean="0"/>
              <a:t>conflicts of interest</a:t>
            </a:r>
            <a:r>
              <a:rPr lang="en-US" sz="2400" dirty="0" smtClean="0"/>
              <a:t>” </a:t>
            </a:r>
            <a:r>
              <a:rPr lang="en-US" sz="2400" u="sng" dirty="0" smtClean="0"/>
              <a:t>before</a:t>
            </a:r>
            <a:r>
              <a:rPr lang="en-US" sz="2400" dirty="0" smtClean="0"/>
              <a:t> they take an improper action.</a:t>
            </a:r>
          </a:p>
          <a:p>
            <a:pPr marL="457200" indent="-457200"/>
            <a:endParaRPr lang="en-US" sz="1100" dirty="0" smtClean="0"/>
          </a:p>
          <a:p>
            <a:pPr marL="457200" indent="-457200"/>
            <a:r>
              <a:rPr lang="en-US" sz="2400" dirty="0" smtClean="0"/>
              <a:t>The chart on the next slide will help you in identifying potential conflicts of interest as an advisory board member.</a:t>
            </a:r>
          </a:p>
          <a:p>
            <a:pPr marL="457200" indent="-457200">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2060"/>
                </a:solidFill>
              </a:rPr>
              <a:t>Advisory Board Conflicts</a:t>
            </a:r>
            <a:endParaRPr lang="en-US" b="1" u="sng" dirty="0">
              <a:solidFill>
                <a:srgbClr val="002060"/>
              </a:solidFill>
            </a:endParaRPr>
          </a:p>
        </p:txBody>
      </p:sp>
      <p:pic>
        <p:nvPicPr>
          <p:cNvPr id="1026" name="Picture 2" descr="image001"/>
          <p:cNvPicPr>
            <a:picLocks noChangeAspect="1" noChangeArrowheads="1"/>
          </p:cNvPicPr>
          <p:nvPr/>
        </p:nvPicPr>
        <p:blipFill>
          <a:blip r:embed="rId2" cstate="print"/>
          <a:srcRect/>
          <a:stretch>
            <a:fillRect/>
          </a:stretch>
        </p:blipFill>
        <p:spPr bwMode="auto">
          <a:xfrm>
            <a:off x="609600" y="1600200"/>
            <a:ext cx="8001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762000"/>
          </a:xfrm>
        </p:spPr>
        <p:txBody>
          <a:bodyPr>
            <a:noAutofit/>
          </a:bodyPr>
          <a:lstStyle/>
          <a:p>
            <a:pPr eaLnBrk="1" fontAlgn="auto" hangingPunct="1">
              <a:spcAft>
                <a:spcPts val="0"/>
              </a:spcAft>
              <a:defRPr/>
            </a:pPr>
            <a:r>
              <a:rPr lang="en-US" sz="3600" b="1" u="sng" dirty="0" smtClean="0">
                <a:solidFill>
                  <a:srgbClr val="002060"/>
                </a:solidFill>
              </a:rPr>
              <a:t>Purely Advisory V. Other Boards</a:t>
            </a:r>
            <a:endParaRPr lang="en-US" sz="3600" b="1" u="sng" dirty="0">
              <a:solidFill>
                <a:srgbClr val="002060"/>
              </a:solidFill>
            </a:endParaRPr>
          </a:p>
        </p:txBody>
      </p:sp>
      <p:sp>
        <p:nvSpPr>
          <p:cNvPr id="5" name="Content Placeholder 4"/>
          <p:cNvSpPr>
            <a:spLocks noGrp="1"/>
          </p:cNvSpPr>
          <p:nvPr>
            <p:ph idx="1"/>
          </p:nvPr>
        </p:nvSpPr>
        <p:spPr>
          <a:xfrm>
            <a:off x="457200" y="990600"/>
            <a:ext cx="8229600" cy="5410200"/>
          </a:xfrm>
        </p:spPr>
        <p:txBody>
          <a:bodyPr>
            <a:normAutofit fontScale="77500" lnSpcReduction="20000"/>
          </a:bodyPr>
          <a:lstStyle/>
          <a:p>
            <a:r>
              <a:rPr lang="en-US" sz="3600" dirty="0" smtClean="0"/>
              <a:t>Using the chart from the previous slide, the first issue we have to consider is the “</a:t>
            </a:r>
            <a:r>
              <a:rPr lang="en-US" sz="3600" b="1" u="sng" dirty="0" smtClean="0"/>
              <a:t>type</a:t>
            </a:r>
            <a:r>
              <a:rPr lang="en-US" sz="3600" dirty="0" smtClean="0"/>
              <a:t>” of board on which you serve.</a:t>
            </a:r>
          </a:p>
          <a:p>
            <a:endParaRPr lang="en-US" sz="1300" dirty="0" smtClean="0"/>
          </a:p>
          <a:p>
            <a:r>
              <a:rPr lang="en-US" sz="3600" dirty="0" smtClean="0"/>
              <a:t>There are two general types of governmental boards to which someone can be appointed:</a:t>
            </a:r>
          </a:p>
          <a:p>
            <a:endParaRPr lang="en-US" sz="1300" dirty="0" smtClean="0"/>
          </a:p>
          <a:p>
            <a:pPr marL="971550" lvl="1" indent="-514350">
              <a:buFont typeface="+mj-lt"/>
              <a:buAutoNum type="arabicPeriod"/>
            </a:pPr>
            <a:r>
              <a:rPr lang="en-US" sz="3100" dirty="0" smtClean="0">
                <a:solidFill>
                  <a:srgbClr val="FF0000"/>
                </a:solidFill>
              </a:rPr>
              <a:t>Boards that are “</a:t>
            </a:r>
            <a:r>
              <a:rPr lang="en-US" sz="3100" b="1" dirty="0" smtClean="0">
                <a:solidFill>
                  <a:srgbClr val="FF0000"/>
                </a:solidFill>
              </a:rPr>
              <a:t>purely advisory</a:t>
            </a:r>
            <a:r>
              <a:rPr lang="en-US" sz="3100" dirty="0" smtClean="0">
                <a:solidFill>
                  <a:srgbClr val="FF0000"/>
                </a:solidFill>
              </a:rPr>
              <a:t>”</a:t>
            </a:r>
          </a:p>
          <a:p>
            <a:pPr marL="971550" lvl="1" indent="-514350">
              <a:buFont typeface="+mj-lt"/>
              <a:buAutoNum type="arabicPeriod"/>
            </a:pPr>
            <a:endParaRPr lang="en-US" sz="1400" dirty="0" smtClean="0">
              <a:solidFill>
                <a:srgbClr val="FF0000"/>
              </a:solidFill>
            </a:endParaRPr>
          </a:p>
          <a:p>
            <a:pPr marL="971550" lvl="1" indent="-514350">
              <a:buFont typeface="+mj-lt"/>
              <a:buAutoNum type="arabicPeriod"/>
            </a:pPr>
            <a:r>
              <a:rPr lang="en-US" sz="3100" dirty="0" smtClean="0">
                <a:solidFill>
                  <a:srgbClr val="FF0000"/>
                </a:solidFill>
              </a:rPr>
              <a:t>Boards that are </a:t>
            </a:r>
            <a:r>
              <a:rPr lang="en-US" sz="3100" u="sng" dirty="0" smtClean="0">
                <a:solidFill>
                  <a:srgbClr val="FF0000"/>
                </a:solidFill>
              </a:rPr>
              <a:t>not</a:t>
            </a:r>
            <a:r>
              <a:rPr lang="en-US" sz="3100" dirty="0" smtClean="0">
                <a:solidFill>
                  <a:srgbClr val="FF0000"/>
                </a:solidFill>
              </a:rPr>
              <a:t> “</a:t>
            </a:r>
            <a:r>
              <a:rPr lang="en-US" sz="3100" b="1" dirty="0" smtClean="0">
                <a:solidFill>
                  <a:srgbClr val="FF0000"/>
                </a:solidFill>
              </a:rPr>
              <a:t>purely advisory</a:t>
            </a:r>
            <a:r>
              <a:rPr lang="en-US" sz="3100" dirty="0" smtClean="0">
                <a:solidFill>
                  <a:srgbClr val="FF0000"/>
                </a:solidFill>
              </a:rPr>
              <a:t>”</a:t>
            </a:r>
          </a:p>
          <a:p>
            <a:endParaRPr lang="en-US" sz="1300" dirty="0" smtClean="0"/>
          </a:p>
          <a:p>
            <a:r>
              <a:rPr lang="en-US" sz="3600" dirty="0" smtClean="0"/>
              <a:t>Some governmental boards are not “purely advisory,” although they may still be referred to as advisory boards…..for example, </a:t>
            </a:r>
            <a:r>
              <a:rPr lang="en-US" sz="3600" b="1" dirty="0" smtClean="0"/>
              <a:t>zoning boards, </a:t>
            </a:r>
            <a:r>
              <a:rPr lang="en-US" sz="3600" dirty="0" smtClean="0"/>
              <a:t>and</a:t>
            </a:r>
            <a:r>
              <a:rPr lang="en-US" sz="3600" b="1" dirty="0" smtClean="0"/>
              <a:t> land development boards</a:t>
            </a:r>
            <a:r>
              <a:rPr lang="en-US" sz="3600" dirty="0" smtClean="0"/>
              <a:t> are in many cases given the power to make decisions, not just recommendations.</a:t>
            </a:r>
          </a:p>
          <a:p>
            <a:endParaRPr lang="en-US"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Purely Advisory V. Other Boards (cont.)</a:t>
            </a:r>
            <a:endParaRPr lang="en-US" sz="3600" dirty="0"/>
          </a:p>
        </p:txBody>
      </p:sp>
      <p:sp>
        <p:nvSpPr>
          <p:cNvPr id="3" name="Content Placeholder 2"/>
          <p:cNvSpPr>
            <a:spLocks noGrp="1"/>
          </p:cNvSpPr>
          <p:nvPr>
            <p:ph idx="1"/>
          </p:nvPr>
        </p:nvSpPr>
        <p:spPr/>
        <p:txBody>
          <a:bodyPr>
            <a:normAutofit/>
          </a:bodyPr>
          <a:lstStyle/>
          <a:p>
            <a:r>
              <a:rPr lang="en-US" sz="2800" dirty="0" smtClean="0"/>
              <a:t>How do we determine if our board is “</a:t>
            </a:r>
            <a:r>
              <a:rPr lang="en-US" sz="2800" b="1" dirty="0" smtClean="0"/>
              <a:t>purely advisory</a:t>
            </a:r>
            <a:r>
              <a:rPr lang="en-US" sz="2800" dirty="0" smtClean="0"/>
              <a:t>?”</a:t>
            </a:r>
          </a:p>
          <a:p>
            <a:endParaRPr lang="en-US" sz="1000" dirty="0" smtClean="0"/>
          </a:p>
          <a:p>
            <a:r>
              <a:rPr lang="en-US" sz="2400" dirty="0" smtClean="0"/>
              <a:t>A “</a:t>
            </a:r>
            <a:r>
              <a:rPr lang="en-US" sz="2400" b="1" dirty="0" smtClean="0"/>
              <a:t>purely advisory</a:t>
            </a:r>
            <a:r>
              <a:rPr lang="en-US" sz="2400" dirty="0" smtClean="0"/>
              <a:t>” board is authorized </a:t>
            </a:r>
            <a:r>
              <a:rPr lang="en-US" sz="2400" u="sng" dirty="0" smtClean="0"/>
              <a:t>only</a:t>
            </a:r>
            <a:r>
              <a:rPr lang="en-US" sz="2400" dirty="0" smtClean="0"/>
              <a:t> to make recommendations to some other board or individual, like the governing body, or perhaps a government administrator or hearing officer. </a:t>
            </a:r>
          </a:p>
          <a:p>
            <a:pPr>
              <a:buNone/>
            </a:pPr>
            <a:endParaRPr lang="en-US" sz="1000" dirty="0" smtClean="0"/>
          </a:p>
          <a:p>
            <a:r>
              <a:rPr lang="en-US" sz="2400" dirty="0" smtClean="0"/>
              <a:t>A board that is </a:t>
            </a:r>
            <a:r>
              <a:rPr lang="en-US" sz="2400" u="sng" dirty="0" smtClean="0"/>
              <a:t>not</a:t>
            </a:r>
            <a:r>
              <a:rPr lang="en-US" sz="2400" dirty="0" smtClean="0"/>
              <a:t> purely advisory is authorized to make final decisions.  A final decision does not go to any other arm of the government.  These decisions can be challenged only in circuit court.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Purely Advisory V. Other Boards (cont.)</a:t>
            </a:r>
            <a:endParaRPr lang="en-US" sz="3600"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r>
              <a:rPr lang="en-US" sz="2800" dirty="0" smtClean="0"/>
              <a:t>Some boards have </a:t>
            </a:r>
            <a:r>
              <a:rPr lang="en-US" sz="2800" u="sng" dirty="0" smtClean="0"/>
              <a:t>both</a:t>
            </a:r>
            <a:r>
              <a:rPr lang="en-US" sz="2800" dirty="0" smtClean="0"/>
              <a:t> functions. </a:t>
            </a:r>
          </a:p>
          <a:p>
            <a:endParaRPr lang="en-US" sz="1000" dirty="0" smtClean="0"/>
          </a:p>
          <a:p>
            <a:r>
              <a:rPr lang="en-US" sz="2800" dirty="0" smtClean="0"/>
              <a:t>We use the term “</a:t>
            </a:r>
            <a:r>
              <a:rPr lang="en-US" sz="2800" u="sng" dirty="0" smtClean="0"/>
              <a:t>purely</a:t>
            </a:r>
            <a:r>
              <a:rPr lang="en-US" sz="2800" dirty="0" smtClean="0"/>
              <a:t>” to emphasize that a board with </a:t>
            </a:r>
            <a:r>
              <a:rPr lang="en-US" sz="2800" u="sng" dirty="0" smtClean="0"/>
              <a:t>any</a:t>
            </a:r>
            <a:r>
              <a:rPr lang="en-US" sz="2800" dirty="0" smtClean="0"/>
              <a:t> measure of final decision making authority is </a:t>
            </a:r>
            <a:r>
              <a:rPr lang="en-US" sz="2800" u="sng" dirty="0" smtClean="0"/>
              <a:t>not</a:t>
            </a:r>
            <a:r>
              <a:rPr lang="en-US" sz="2800" dirty="0" smtClean="0"/>
              <a:t> purely advisory.</a:t>
            </a:r>
          </a:p>
          <a:p>
            <a:endParaRPr lang="en-US" sz="1100" dirty="0" smtClean="0"/>
          </a:p>
          <a:p>
            <a:r>
              <a:rPr lang="en-US" sz="2800" dirty="0" smtClean="0"/>
              <a:t>Thus, where a board has </a:t>
            </a:r>
            <a:r>
              <a:rPr lang="en-US" sz="2800" u="sng" dirty="0" smtClean="0"/>
              <a:t>both</a:t>
            </a:r>
            <a:r>
              <a:rPr lang="en-US" sz="2800" dirty="0" smtClean="0"/>
              <a:t> advisory and final decision making authority (depending of the specific matter before them), they are </a:t>
            </a:r>
            <a:r>
              <a:rPr lang="en-US" sz="2800" u="sng" dirty="0" smtClean="0"/>
              <a:t>not</a:t>
            </a:r>
            <a:r>
              <a:rPr lang="en-US" sz="2800" dirty="0" smtClean="0"/>
              <a:t> a “purely advisory” board under the Code of Ethics. </a:t>
            </a:r>
          </a:p>
          <a:p>
            <a:endParaRPr lang="en-US" sz="1000" dirty="0" smtClean="0"/>
          </a:p>
          <a:p>
            <a:r>
              <a:rPr lang="en-US" sz="2800" dirty="0" smtClean="0"/>
              <a:t>Your staff liaison or City Attorney should be able to answer any question you have regarding the nature of your board.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Contract Oversight</a:t>
            </a:r>
            <a:endParaRPr lang="en-US" sz="3600" dirty="0"/>
          </a:p>
        </p:txBody>
      </p:sp>
      <p:sp>
        <p:nvSpPr>
          <p:cNvPr id="3" name="Content Placeholder 2"/>
          <p:cNvSpPr>
            <a:spLocks noGrp="1"/>
          </p:cNvSpPr>
          <p:nvPr>
            <p:ph idx="1"/>
          </p:nvPr>
        </p:nvSpPr>
        <p:spPr>
          <a:xfrm>
            <a:off x="457200" y="1371600"/>
            <a:ext cx="8229600" cy="5029200"/>
          </a:xfrm>
        </p:spPr>
        <p:txBody>
          <a:bodyPr>
            <a:normAutofit fontScale="92500"/>
          </a:bodyPr>
          <a:lstStyle/>
          <a:p>
            <a:r>
              <a:rPr lang="en-US" sz="2800" dirty="0" smtClean="0"/>
              <a:t>Moving to the next question to be considered (a question that </a:t>
            </a:r>
            <a:r>
              <a:rPr lang="en-US" sz="2800" u="sng" dirty="0" smtClean="0"/>
              <a:t>only</a:t>
            </a:r>
            <a:r>
              <a:rPr lang="en-US" sz="2800" dirty="0" smtClean="0"/>
              <a:t> applies to appointed board members).</a:t>
            </a:r>
          </a:p>
          <a:p>
            <a:endParaRPr lang="en-US" sz="1000" dirty="0" smtClean="0"/>
          </a:p>
          <a:p>
            <a:r>
              <a:rPr lang="en-US" sz="2800" dirty="0" smtClean="0"/>
              <a:t>Does your board have “</a:t>
            </a:r>
            <a:r>
              <a:rPr lang="en-US" sz="2800" b="1" dirty="0" smtClean="0"/>
              <a:t>contract oversight</a:t>
            </a:r>
            <a:r>
              <a:rPr lang="en-US" sz="2800" dirty="0" smtClean="0"/>
              <a:t>” over the particular department or governmental section involving the contract?</a:t>
            </a:r>
          </a:p>
          <a:p>
            <a:endParaRPr lang="en-US" sz="1000" dirty="0" smtClean="0"/>
          </a:p>
          <a:p>
            <a:r>
              <a:rPr lang="en-US" sz="2800" dirty="0" smtClean="0"/>
              <a:t>Where you, your employer</a:t>
            </a:r>
            <a:r>
              <a:rPr lang="en-US" sz="2800" smtClean="0"/>
              <a:t>, or </a:t>
            </a:r>
            <a:r>
              <a:rPr lang="en-US" sz="2800" dirty="0" smtClean="0"/>
              <a:t>your business has a contract with the government that created your board, to avoid a “</a:t>
            </a:r>
            <a:r>
              <a:rPr lang="en-US" sz="2800" b="1" dirty="0" smtClean="0"/>
              <a:t>conflict of interest</a:t>
            </a:r>
            <a:r>
              <a:rPr lang="en-US" sz="2800" dirty="0" smtClean="0"/>
              <a:t>,” you must determine whether your board has anything to do with this contract in terms of </a:t>
            </a:r>
            <a:r>
              <a:rPr lang="en-US" sz="2800" b="1" dirty="0" smtClean="0"/>
              <a:t>oversight, regulation, management, or policy setting recommendations regarding this contract</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Contract Oversight (cont.)</a:t>
            </a:r>
            <a:endParaRPr lang="en-US" sz="3600"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For elected officials, this distinction does not matter…they may </a:t>
            </a:r>
            <a:r>
              <a:rPr lang="en-US" sz="2800" u="sng" dirty="0" smtClean="0"/>
              <a:t>not</a:t>
            </a:r>
            <a:r>
              <a:rPr lang="en-US" sz="2800" dirty="0" smtClean="0"/>
              <a:t> enter into a contract with the public entity they serve regardless of whether they have oversight over the contract.</a:t>
            </a:r>
          </a:p>
          <a:p>
            <a:endParaRPr lang="en-US" sz="1000" dirty="0" smtClean="0"/>
          </a:p>
          <a:p>
            <a:r>
              <a:rPr lang="en-US" sz="2800" dirty="0" smtClean="0"/>
              <a:t>But for members of “purely advisory” boards, the law is different.</a:t>
            </a:r>
          </a:p>
          <a:p>
            <a:endParaRPr lang="en-US" sz="800" dirty="0" smtClean="0"/>
          </a:p>
          <a:p>
            <a:r>
              <a:rPr lang="en-US" sz="2800" dirty="0" smtClean="0"/>
              <a:t>Where a member of such a board has contract oversight, the “conflict of interest” </a:t>
            </a:r>
            <a:r>
              <a:rPr lang="en-US" sz="2800" u="sng" dirty="0" smtClean="0"/>
              <a:t>may</a:t>
            </a:r>
            <a:r>
              <a:rPr lang="en-US" sz="2800" dirty="0" smtClean="0"/>
              <a:t> be waived by the governing board of their public entity.</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Contract Oversight (cont.)</a:t>
            </a:r>
            <a:endParaRPr lang="en-US" sz="3600" dirty="0"/>
          </a:p>
        </p:txBody>
      </p:sp>
      <p:sp>
        <p:nvSpPr>
          <p:cNvPr id="3" name="Content Placeholder 2"/>
          <p:cNvSpPr>
            <a:spLocks noGrp="1"/>
          </p:cNvSpPr>
          <p:nvPr>
            <p:ph idx="1"/>
          </p:nvPr>
        </p:nvSpPr>
        <p:spPr>
          <a:xfrm>
            <a:off x="457200" y="1676400"/>
            <a:ext cx="8229600" cy="4876800"/>
          </a:xfrm>
        </p:spPr>
        <p:txBody>
          <a:bodyPr>
            <a:normAutofit/>
          </a:bodyPr>
          <a:lstStyle/>
          <a:p>
            <a:r>
              <a:rPr lang="en-US" sz="2800" dirty="0" smtClean="0"/>
              <a:t>However, where such a “conflict of interest” would be created by a member of a board that is </a:t>
            </a:r>
            <a:r>
              <a:rPr lang="en-US" sz="2800" u="sng" dirty="0" smtClean="0"/>
              <a:t>not</a:t>
            </a:r>
            <a:r>
              <a:rPr lang="en-US" sz="2800" dirty="0" smtClean="0"/>
              <a:t> “purely advisory” (or a board that has land use authority), this conflict may </a:t>
            </a:r>
            <a:r>
              <a:rPr lang="en-US" sz="2800" u="sng" dirty="0" smtClean="0"/>
              <a:t>not</a:t>
            </a:r>
            <a:r>
              <a:rPr lang="en-US" sz="2800" dirty="0" smtClean="0"/>
              <a:t> be waived.</a:t>
            </a:r>
          </a:p>
          <a:p>
            <a:endParaRPr lang="en-US" sz="1000" dirty="0" smtClean="0"/>
          </a:p>
          <a:p>
            <a:pPr lvl="1"/>
            <a:r>
              <a:rPr lang="en-US" sz="2400" dirty="0" smtClean="0">
                <a:solidFill>
                  <a:srgbClr val="FF0000"/>
                </a:solidFill>
              </a:rPr>
              <a:t>Why?</a:t>
            </a:r>
            <a:r>
              <a:rPr lang="en-US" sz="2400" dirty="0" smtClean="0"/>
              <a:t>  Because in such instances the board member has some power to both make the decision to </a:t>
            </a:r>
            <a:r>
              <a:rPr lang="en-US" sz="2400" u="sng" dirty="0" smtClean="0"/>
              <a:t>contract</a:t>
            </a:r>
            <a:r>
              <a:rPr lang="en-US" sz="2400" dirty="0" smtClean="0"/>
              <a:t> with the public entity (their outside employer or business), and in their ability to </a:t>
            </a:r>
            <a:r>
              <a:rPr lang="en-US" sz="2400" u="sng" dirty="0" smtClean="0"/>
              <a:t>oversee</a:t>
            </a:r>
            <a:r>
              <a:rPr lang="en-US" sz="2400" dirty="0" smtClean="0"/>
              <a:t> the subject contract once made.</a:t>
            </a:r>
          </a:p>
          <a:p>
            <a:endParaRPr lang="en-US" sz="800" dirty="0" smtClean="0"/>
          </a:p>
          <a:p>
            <a:r>
              <a:rPr lang="en-US" sz="2800" dirty="0" smtClean="0"/>
              <a:t>This type of contract oversight is fraught with </a:t>
            </a:r>
            <a:r>
              <a:rPr lang="en-US" sz="2800" u="sng" dirty="0" smtClean="0"/>
              <a:t>conflicting loyalties</a:t>
            </a:r>
            <a:r>
              <a:rPr lang="en-US" sz="2800" dirty="0" smtClean="0"/>
              <a:t>, which is why it is prohibited.</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0C20C6689F343980ED962C3D99A01" ma:contentTypeVersion="4" ma:contentTypeDescription="Create a new document." ma:contentTypeScope="" ma:versionID="cae45ffce147bf68b1d0ac8feb6d3db3">
  <xsd:schema xmlns:xsd="http://www.w3.org/2001/XMLSchema" xmlns:xs="http://www.w3.org/2001/XMLSchema" xmlns:p="http://schemas.microsoft.com/office/2006/metadata/properties" targetNamespace="http://schemas.microsoft.com/office/2006/metadata/properties" ma:root="true" ma:fieldsID="295d1a3bc9ba00c15ce199eda110d5b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Meeting Dat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9E99F7-B7DD-43E3-8F7A-91D623070719}"/>
</file>

<file path=customXml/itemProps2.xml><?xml version="1.0" encoding="utf-8"?>
<ds:datastoreItem xmlns:ds="http://schemas.openxmlformats.org/officeDocument/2006/customXml" ds:itemID="{870AB2D2-F514-4812-9883-7F219E114913}"/>
</file>

<file path=customXml/itemProps3.xml><?xml version="1.0" encoding="utf-8"?>
<ds:datastoreItem xmlns:ds="http://schemas.openxmlformats.org/officeDocument/2006/customXml" ds:itemID="{979CC089-34EC-4495-A4A5-00CD5CC81A74}"/>
</file>

<file path=docProps/app.xml><?xml version="1.0" encoding="utf-8"?>
<Properties xmlns="http://schemas.openxmlformats.org/officeDocument/2006/extended-properties" xmlns:vt="http://schemas.openxmlformats.org/officeDocument/2006/docPropsVTypes">
  <Template/>
  <TotalTime>1105</TotalTime>
  <Words>1194</Words>
  <Application>Microsoft Office PowerPoint</Application>
  <PresentationFormat>On-screen Show (4:3)</PresentationFormat>
  <Paragraphs>109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PBC COMMISSION ON ETHICS Conflicts of Interest for Advisory Board Members</vt:lpstr>
      <vt:lpstr>Conflicts of Interest</vt:lpstr>
      <vt:lpstr>Advisory Board Conflicts</vt:lpstr>
      <vt:lpstr>Purely Advisory V. Other Boards</vt:lpstr>
      <vt:lpstr>Purely Advisory V. Other Boards (cont.)</vt:lpstr>
      <vt:lpstr>Purely Advisory V. Other Boards (cont.)</vt:lpstr>
      <vt:lpstr>Contract Oversight</vt:lpstr>
      <vt:lpstr>Contract Oversight (cont.)</vt:lpstr>
      <vt:lpstr>Contract Oversight (cont.)</vt:lpstr>
      <vt:lpstr>So…what does the Code require?</vt:lpstr>
      <vt:lpstr>So…what does the Code require? (cont.)</vt:lpstr>
      <vt:lpstr>PowerPoint Presentation</vt:lpstr>
      <vt:lpstr>Exceptions (cont.)</vt:lpstr>
      <vt:lpstr>ETHICS DECISION TREE (a common sense approach to ethics training) </vt:lpstr>
      <vt:lpstr>COE Enforcement Powers</vt:lpstr>
      <vt:lpstr>PowerPoint Presentation</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S Johnson</dc:creator>
  <cp:lastModifiedBy>David Rafaidus</cp:lastModifiedBy>
  <cp:revision>144</cp:revision>
  <dcterms:created xsi:type="dcterms:W3CDTF">2012-06-04T15:50:03Z</dcterms:created>
  <dcterms:modified xsi:type="dcterms:W3CDTF">2017-07-13T19:49:41Z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0x0101007920C20C6689F343980ED962C3D99A01</vt:lpwstr>
  </property>
  <property fmtid="{D5CDD505-2E9C-101B-9397-08002B2CF9AE}" pid="3" name="Order">
    <vt:r8>6100</vt:r8>
  </property>
  <property fmtid="{D5CDD505-2E9C-101B-9397-08002B2CF9AE}" pid="4" name="Category">
    <vt:lpwstr/>
  </property>
  <property fmtid="{D5CDD505-2E9C-101B-9397-08002B2CF9AE}" pid="5" name="Title0">
    <vt:lpwstr/>
  </property>
  <property fmtid="{D5CDD505-2E9C-101B-9397-08002B2CF9AE}" pid="6"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y fmtid="{D5CDD505-2E9C-101B-9397-08002B2CF9AE}" pid="11" name="Status">
    <vt:lpwstr/>
  </property>
  <property fmtid="{D5CDD505-2E9C-101B-9397-08002B2CF9AE}" pid="12" name="TemplateUrl">
    <vt:lpwstr/>
  </property>
</Properties>
</file>